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96" r:id="rId2"/>
    <p:sldId id="297" r:id="rId3"/>
    <p:sldId id="301" r:id="rId4"/>
    <p:sldId id="345" r:id="rId5"/>
    <p:sldId id="342" r:id="rId6"/>
    <p:sldId id="333" r:id="rId7"/>
    <p:sldId id="348" r:id="rId8"/>
    <p:sldId id="349" r:id="rId9"/>
    <p:sldId id="350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32" r:id="rId18"/>
    <p:sldId id="346" r:id="rId19"/>
    <p:sldId id="334" r:id="rId20"/>
    <p:sldId id="352" r:id="rId21"/>
    <p:sldId id="353" r:id="rId22"/>
    <p:sldId id="354" r:id="rId23"/>
    <p:sldId id="336" r:id="rId24"/>
    <p:sldId id="337" r:id="rId25"/>
    <p:sldId id="338" r:id="rId26"/>
    <p:sldId id="339" r:id="rId27"/>
    <p:sldId id="362" r:id="rId28"/>
    <p:sldId id="363" r:id="rId29"/>
    <p:sldId id="367" r:id="rId30"/>
    <p:sldId id="365" r:id="rId31"/>
    <p:sldId id="368" r:id="rId32"/>
    <p:sldId id="370" r:id="rId33"/>
    <p:sldId id="369" r:id="rId34"/>
  </p:sldIdLst>
  <p:sldSz cx="12192000" cy="6858000"/>
  <p:notesSz cx="6858000" cy="9144000"/>
  <p:embeddedFontLst>
    <p:embeddedFont>
      <p:font typeface="Cambria Math" panose="02040503050406030204" pitchFamily="18" charset="0"/>
      <p:regular r:id="rId36"/>
    </p:embeddedFont>
    <p:embeddedFont>
      <p:font typeface="D2Coding" panose="020B0609020101020101" pitchFamily="49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A2380260-CD2C-4156-9424-AFBD0928EC94}">
          <p14:sldIdLst>
            <p14:sldId id="296"/>
            <p14:sldId id="297"/>
            <p14:sldId id="301"/>
            <p14:sldId id="345"/>
            <p14:sldId id="342"/>
            <p14:sldId id="333"/>
            <p14:sldId id="348"/>
            <p14:sldId id="349"/>
            <p14:sldId id="350"/>
            <p14:sldId id="355"/>
            <p14:sldId id="356"/>
            <p14:sldId id="357"/>
            <p14:sldId id="358"/>
            <p14:sldId id="359"/>
            <p14:sldId id="360"/>
            <p14:sldId id="361"/>
            <p14:sldId id="332"/>
            <p14:sldId id="346"/>
            <p14:sldId id="334"/>
            <p14:sldId id="352"/>
            <p14:sldId id="353"/>
            <p14:sldId id="354"/>
            <p14:sldId id="336"/>
            <p14:sldId id="337"/>
            <p14:sldId id="338"/>
            <p14:sldId id="339"/>
            <p14:sldId id="362"/>
            <p14:sldId id="363"/>
            <p14:sldId id="367"/>
            <p14:sldId id="365"/>
            <p14:sldId id="368"/>
            <p14:sldId id="370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B80"/>
    <a:srgbClr val="FFFFFF"/>
    <a:srgbClr val="000000"/>
    <a:srgbClr val="E6C254"/>
    <a:srgbClr val="E53F29"/>
    <a:srgbClr val="5CA5D5"/>
    <a:srgbClr val="8B6ACA"/>
    <a:srgbClr val="E289EA"/>
    <a:srgbClr val="7ECEEE"/>
    <a:srgbClr val="C2E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 autoAdjust="0"/>
    <p:restoredTop sz="85039" autoAdjust="0"/>
  </p:normalViewPr>
  <p:slideViewPr>
    <p:cSldViewPr snapToGrid="0" showGuides="1">
      <p:cViewPr varScale="1">
        <p:scale>
          <a:sx n="139" d="100"/>
          <a:sy n="139" d="100"/>
        </p:scale>
        <p:origin x="1140" y="11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7FF20-56FB-4196-BC97-FB837DC50A68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D61A3-E00B-4E91-9696-668DABF80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7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91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- Suppose that input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𝑋</a:t>
                </a:r>
                <a:r>
                  <a:rPr lang="en-US" altLang="ko-KR" dirty="0"/>
                  <a:t> </a:t>
                </a:r>
                <a:r>
                  <a:rPr lang="en-US" altLang="ko-KR"/>
                  <a:t>is converted to Word</a:t>
                </a:r>
                <a:r>
                  <a:rPr lang="en-US" altLang="ko-KR" baseline="0"/>
                  <a:t> Embedding </a:t>
                </a:r>
                <a:r>
                  <a:rPr lang="en-US" altLang="ko-KR" b="0" i="0" baseline="0">
                    <a:latin typeface="Cambria Math" panose="02040503050406030204" pitchFamily="18" charset="0"/>
                  </a:rPr>
                  <a:t>𝐸</a:t>
                </a:r>
                <a:r>
                  <a:rPr lang="en-US" altLang="ko-KR" dirty="0"/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958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- Positional Encoding is an idea of creating and adding vectors with position information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𝑃</a:t>
                </a:r>
                <a:r>
                  <a:rPr lang="en-US" altLang="ko-KR"/>
                  <a:t> / to</a:t>
                </a:r>
                <a:r>
                  <a:rPr lang="en-US" altLang="ko-KR" baseline="0"/>
                  <a:t> word embedding </a:t>
                </a:r>
                <a:r>
                  <a:rPr lang="en-US" altLang="ko-KR" b="0" i="0" baseline="0">
                    <a:latin typeface="Cambria Math" panose="02040503050406030204" pitchFamily="18" charset="0"/>
                  </a:rPr>
                  <a:t>𝐸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/>
                  <a:t>- Then, </a:t>
                </a:r>
                <a:r>
                  <a:rPr lang="en-US" altLang="ko-KR" b="1" u="sng"/>
                  <a:t>how</a:t>
                </a:r>
                <a:r>
                  <a:rPr lang="en-US" altLang="ko-KR"/>
                  <a:t> should we make position embedding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𝑃</a:t>
                </a:r>
                <a:r>
                  <a:rPr lang="en-US" altLang="ko-KR" dirty="0"/>
                  <a:t>?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24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-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The author used the periodic functions such as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𝑠𝑖𝑛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and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𝑐𝑜𝑠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function.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</a:t>
                </a:r>
                <a:r>
                  <a:rPr lang="en-US" altLang="ko-KR" b="1" i="0" u="sng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𝒑𝒐𝒔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means the position of the word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</a:t>
                </a:r>
                <a:r>
                  <a:rPr lang="en-US" altLang="ko-KR" b="0" i="0" baseline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and </a:t>
                </a:r>
                <a:r>
                  <a:rPr lang="en-US" altLang="ko-KR" b="1" i="0" u="sng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𝒊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means the index of each dimension of the position embedding vector.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</a:t>
                </a:r>
                <a:r>
                  <a:rPr lang="en-US" altLang="ko-KR" b="1" i="0" u="sng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𝒅</a:t>
                </a:r>
                <a:r>
                  <a:rPr lang="en-US" altLang="ko-KR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a dimension of the position embedding vector and is the same as the dimension of the word embedding vector.</a:t>
                </a:r>
                <a:endParaRPr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35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Let's put the x-axis as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𝑝𝑜𝑠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, and draw a sin graph.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It seems reasonable to use this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𝑦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values as position embedding because it has a different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𝑦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value as the position of the word(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𝑝𝑜𝑠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) changes.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But (</a:t>
                </a:r>
                <a:r>
                  <a:rPr lang="ko-KR" altLang="en-US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클릭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) it can also point to the same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𝑦</a:t>
                </a:r>
                <a:r>
                  <a:rPr lang="en-US" altLang="ko-KR" dirty="0"/>
                  <a:t> </a:t>
                </a:r>
                <a:r>
                  <a:rPr lang="en-US" altLang="ko-KR"/>
                  <a:t>value like</a:t>
                </a:r>
                <a:r>
                  <a:rPr lang="en-US" altLang="ko-KR" baseline="0"/>
                  <a:t> </a:t>
                </a:r>
                <a:r>
                  <a:rPr lang="en-US" altLang="ko-KR" b="0" i="0" baseline="0">
                    <a:latin typeface="Cambria Math" panose="02040503050406030204" pitchFamily="18" charset="0"/>
                  </a:rPr>
                  <a:t>𝑝_0</a:t>
                </a:r>
                <a:r>
                  <a:rPr lang="en-US" altLang="ko-KR" dirty="0"/>
                  <a:t> </a:t>
                </a:r>
                <a:r>
                  <a:rPr lang="en-US" altLang="ko-KR"/>
                  <a:t>and</a:t>
                </a:r>
                <a:r>
                  <a:rPr lang="en-US" altLang="ko-KR" baseline="0"/>
                  <a:t> </a:t>
                </a:r>
                <a:r>
                  <a:rPr lang="en-US" altLang="ko-KR" b="0" i="0" baseline="0">
                    <a:latin typeface="Cambria Math" panose="02040503050406030204" pitchFamily="18" charset="0"/>
                  </a:rPr>
                  <a:t>𝑝_6</a:t>
                </a:r>
                <a:r>
                  <a:rPr lang="en-US" altLang="ko-KR"/>
                  <a:t>. </a:t>
                </a:r>
                <a:r>
                  <a:rPr lang="en-US" altLang="ko-KR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Since </a:t>
                </a:r>
                <a:r>
                  <a:rPr lang="en-US" altLang="ko-KR" sz="1200" b="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𝑝_0</a:t>
                </a:r>
                <a:r>
                  <a:rPr lang="en-US" altLang="ko-KR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</a:t>
                </a:r>
                <a:r>
                  <a:rPr lang="en-US" altLang="ko-KR" sz="1200" b="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𝑝_6</a:t>
                </a:r>
                <a:r>
                  <a:rPr lang="en-US" altLang="ko-KR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are different locations, they should have different position embedding.</a:t>
                </a:r>
              </a:p>
              <a:p>
                <a:r>
                  <a:rPr lang="en-US" altLang="ko-KR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So we use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𝑖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, the index of each dimension of the position embedding vector. If we change i, the period of the graph changes.</a:t>
                </a:r>
                <a:endParaRPr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279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- Like this.</a:t>
                </a:r>
              </a:p>
              <a:p>
                <a:r>
                  <a:rPr lang="en-US" altLang="ko-KR"/>
                  <a:t>-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In this way, although the values of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and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𝑝_6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can be same when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𝑖=4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, but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and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𝑝_6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have different values when different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𝑖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values come.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Consequently,</a:t>
                </a:r>
                <a:r>
                  <a:rPr lang="en-US" altLang="ko-KR" b="0" i="0" baseline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we can say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and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𝑝_6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are different position embedding vector.</a:t>
                </a:r>
                <a:endParaRPr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675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5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57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- Let’s explain Transformer with a short sentence “I am good”.</a:t>
                </a:r>
              </a:p>
              <a:p>
                <a:r>
                  <a:rPr lang="en-US" altLang="ko-KR"/>
                  <a:t>- First, vectorize each word and make it input embedding. The embedding dimension is set to 512 and expressed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𝑑_𝑚𝑜𝑑𝑒𝑙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/>
                  <a:t>- And, “I am good” is called sequence and length of sequence is 3.</a:t>
                </a:r>
              </a:p>
              <a:p>
                <a:r>
                  <a:rPr lang="en-US" altLang="ko-KR"/>
                  <a:t>- Let’s put this in matrix form.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68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- In Self-Attention, we need Query, Key, Value matrix.</a:t>
                </a:r>
              </a:p>
              <a:p>
                <a:r>
                  <a:rPr lang="en-US" altLang="ko-KR"/>
                  <a:t>- To</a:t>
                </a:r>
                <a:r>
                  <a:rPr lang="ko-KR" altLang="en-US"/>
                  <a:t> </a:t>
                </a:r>
                <a:r>
                  <a:rPr lang="en-US" altLang="ko-KR"/>
                  <a:t>make</a:t>
                </a:r>
                <a:r>
                  <a:rPr lang="ko-KR" altLang="en-US"/>
                  <a:t>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𝑄, 𝐾, 𝑉</a:t>
                </a:r>
                <a:r>
                  <a:rPr lang="en-US" altLang="ko-KR"/>
                  <a:t> matrix, we create weight matrix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𝑊^𝑄, 𝑊^𝐾,𝑊^𝑉</a:t>
                </a:r>
                <a:r>
                  <a:rPr lang="en-US" altLang="ko-KR"/>
                  <a:t>, and multiply</a:t>
                </a:r>
                <a:r>
                  <a:rPr lang="en-US" altLang="ko-KR" baseline="0"/>
                  <a:t> input matrix </a:t>
                </a:r>
                <a:r>
                  <a:rPr lang="en-US" altLang="ko-KR" b="0" i="0" baseline="0">
                    <a:latin typeface="Cambria Math" panose="02040503050406030204" pitchFamily="18" charset="0"/>
                  </a:rPr>
                  <a:t>𝑋</a:t>
                </a:r>
                <a:r>
                  <a:rPr lang="en-US" altLang="ko-KR"/>
                  <a:t> and </a:t>
                </a:r>
                <a:r>
                  <a:rPr lang="en-US" altLang="ko-KR" baseline="0"/>
                  <a:t>Weight matrix.</a:t>
                </a:r>
              </a:p>
              <a:p>
                <a:r>
                  <a:rPr lang="en-US" altLang="ko-KR" baseline="0"/>
                  <a:t>-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The shape of the weight matrix is assumed to be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512×64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, so that the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𝑄, 𝐾, 𝑉</a:t>
                </a:r>
                <a:r>
                  <a:rPr lang="en-US" altLang="ko-KR"/>
                  <a:t>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matrix can</a:t>
                </a:r>
                <a:r>
                  <a:rPr lang="en-US" altLang="ko-KR" b="0" i="0" baseline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be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3×64</a:t>
                </a:r>
                <a:r>
                  <a:rPr lang="en-US" altLang="ko-KR"/>
                  <a:t>. </a:t>
                </a:r>
                <a:r>
                  <a:rPr lang="en-US" altLang="ko-KR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reason for this assumption will be explained later.</a:t>
                </a:r>
                <a:endParaRPr lang="en-US" altLang="ko-KR"/>
              </a:p>
              <a:p>
                <a:r>
                  <a:rPr lang="en-US" altLang="ko-KR"/>
                  <a:t>- For convenience, all values in the matrix are arbitrary values.</a:t>
                </a:r>
                <a:endParaRPr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12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94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91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777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07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928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641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- Then, we can get Attention matrix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𝑍</a:t>
                </a:r>
                <a:r>
                  <a:rPr lang="en-US" altLang="ko-KR"/>
                  <a:t> / by multiplying the matrix caculated so far / with the Value matrix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𝑉</a:t>
                </a:r>
                <a:r>
                  <a:rPr lang="en-US" altLang="ko-KR"/>
                  <a:t>.</a:t>
                </a:r>
              </a:p>
              <a:p>
                <a:r>
                  <a:rPr lang="en-US" altLang="ko-KR"/>
                  <a:t>-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Each row of the attention matrix obtained in this way, the vector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𝑧_1, 𝑧_2, 𝑧_3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is a</a:t>
                </a:r>
                <a:r>
                  <a:rPr lang="en-US" altLang="ko-KR" b="0" i="0" baseline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representation which is connected with all other words in the sentence.</a:t>
                </a:r>
              </a:p>
              <a:p>
                <a:r>
                  <a:rPr lang="en-US" altLang="ko-KR" b="0" i="0" baseline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This is the one iteration of Self-Attention.</a:t>
                </a:r>
                <a:endParaRPr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65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b="0" i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But, Google researchers found it more effective to use </a:t>
                </a:r>
                <a:r>
                  <a:rPr lang="en-US" altLang="ko-KR" b="1" i="0" u="sng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multiple attentions in parallel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than use single attention.</a:t>
                </a:r>
                <a:endParaRPr lang="en-US" altLang="ko-KR"/>
              </a:p>
              <a:p>
                <a:r>
                  <a:rPr lang="en-US" altLang="ko-KR"/>
                  <a:t>-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In this paper, 8 Self-Attentions are constructed in parallel and these attention matrix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𝑍_1, 𝑍_2, …, 𝑍_8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is</a:t>
                </a:r>
                <a:r>
                  <a:rPr lang="en-US" altLang="ko-KR" b="0" i="0" baseline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called </a:t>
                </a:r>
                <a:r>
                  <a:rPr lang="en-US" altLang="ko-KR" b="1" i="0" u="sng" baseline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Attention head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.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Each head can collect information from different </a:t>
                </a:r>
                <a:r>
                  <a:rPr lang="en-US" altLang="ko-KR" b="1" i="0" u="sng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perspectives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.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The result of multi-head attention is a representation of words reflecting the relationship with all the words in the sentence.</a:t>
                </a:r>
                <a:endParaRPr lang="en-US" altLang="ko-KR" b="0" i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85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/>
                  <a:t>- Next, there are Add &amp; Norm after each sublayer.</a:t>
                </a:r>
              </a:p>
              <a:p>
                <a:r>
                  <a:rPr lang="en-US" altLang="ko-KR"/>
                  <a:t>- Add means Residual Connection.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It serves as a connection between inputs and outputs of each sublayer. and it is a concept from ResNet.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Norm means Layer Normalization. The mean and variance are obtained from the direction of the red arrow and normalization is conducted by using these mean and variance.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𝜖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is a very small number.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𝛾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and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𝛽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are learnable</a:t>
                </a:r>
                <a:r>
                  <a:rPr lang="en-US" altLang="ko-KR" b="0" i="0" baseline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parameters.</a:t>
                </a:r>
                <a:endParaRPr lang="en-US" altLang="ko-KR" b="0" i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</a:endParaRP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You can find more detailed information in each paper.</a:t>
                </a:r>
                <a:endParaRPr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6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b="0" i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After Multi-Head Attention sublayer and Add &amp; Norm, next step is Feed Forward Neural Network.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An input vector of 512 dimensions passes through the activation function ReLU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and it becomes a vector of 2048 dimensions as in the paper.</a:t>
                </a:r>
              </a:p>
              <a:p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And then it outputs a vector of 512 dimensions again.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-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𝑊_1, 𝑊_2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and 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𝑏_1,𝑏_2</a:t>
                </a:r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are also learnable</a:t>
                </a:r>
                <a:r>
                  <a:rPr lang="en-US" altLang="ko-KR" b="0" i="0" baseline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</a:rPr>
                  <a:t> parameters.</a:t>
                </a:r>
                <a:endParaRPr lang="en-US" altLang="ko-KR" b="0" i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730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01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13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003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61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8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65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02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000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871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D61A3-E00B-4E91-9696-668DABF802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81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9EB06-1BB6-4F2E-8626-387F4AC6E755}"/>
              </a:ext>
            </a:extLst>
          </p:cNvPr>
          <p:cNvSpPr/>
          <p:nvPr userDrawn="1"/>
        </p:nvSpPr>
        <p:spPr>
          <a:xfrm>
            <a:off x="162560" y="6533964"/>
            <a:ext cx="12029440" cy="187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3B6CFBB-2519-4CC9-ADB1-26FFC0154214}"/>
              </a:ext>
            </a:extLst>
          </p:cNvPr>
          <p:cNvCxnSpPr>
            <a:cxnSpLocks/>
          </p:cNvCxnSpPr>
          <p:nvPr userDrawn="1"/>
        </p:nvCxnSpPr>
        <p:spPr>
          <a:xfrm>
            <a:off x="256870" y="175046"/>
            <a:ext cx="0" cy="383754"/>
          </a:xfrm>
          <a:prstGeom prst="line">
            <a:avLst/>
          </a:prstGeom>
          <a:ln w="101600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>
            <a:extLst>
              <a:ext uri="{FF2B5EF4-FFF2-40B4-BE49-F238E27FC236}">
                <a16:creationId xmlns:a16="http://schemas.microsoft.com/office/drawing/2014/main" id="{11CCB2ED-B7F3-412C-A4D3-ADDB313C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464" y="55139"/>
            <a:ext cx="7800975" cy="662782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Subject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1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2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51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50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1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19" Type="http://schemas.openxmlformats.org/officeDocument/2006/relationships/image" Target="../media/image83.png"/><Relationship Id="rId4" Type="http://schemas.openxmlformats.org/officeDocument/2006/relationships/image" Target="../media/image46.png"/><Relationship Id="rId22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4.png"/><Relationship Id="rId3" Type="http://schemas.openxmlformats.org/officeDocument/2006/relationships/image" Target="../media/image67.png"/><Relationship Id="rId7" Type="http://schemas.openxmlformats.org/officeDocument/2006/relationships/image" Target="../media/image103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106.png"/><Relationship Id="rId4" Type="http://schemas.openxmlformats.org/officeDocument/2006/relationships/image" Target="../media/image68.png"/><Relationship Id="rId9" Type="http://schemas.openxmlformats.org/officeDocument/2006/relationships/image" Target="../media/image105.png"/><Relationship Id="rId1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2821713" y="2921169"/>
            <a:ext cx="6548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Attention is all you need</a:t>
            </a:r>
            <a:endParaRPr lang="ko-KR" altLang="en-US" sz="4800" b="1" dirty="0">
              <a:solidFill>
                <a:schemeClr val="bg1"/>
              </a:solidFill>
              <a:latin typeface="Times New Roman" panose="02020603050405020304" pitchFamily="18" charset="0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7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9F31FFE-3391-4209-B837-747612F2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Positional Encoding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601D0-5C31-4065-9083-F462994155EC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C0C6A7-EFCF-43E6-8A7F-5637FCC8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5E52D7-123F-4649-8DDE-9A8BEF926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958" b="19243"/>
            <a:stretch/>
          </p:blipFill>
          <p:spPr>
            <a:xfrm>
              <a:off x="627468" y="4667697"/>
              <a:ext cx="3734981" cy="33972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09A3ADA-DF5C-4737-B56D-BA780C1EACCB}"/>
              </a:ext>
            </a:extLst>
          </p:cNvPr>
          <p:cNvSpPr txBox="1"/>
          <p:nvPr/>
        </p:nvSpPr>
        <p:spPr>
          <a:xfrm>
            <a:off x="4055975" y="2169047"/>
            <a:ext cx="771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though she did </a:t>
            </a:r>
            <a:r>
              <a:rPr lang="en-US" altLang="ko-KR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 the award, she was satisfied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496B9-B1D1-45B3-BDF6-F28CD862E743}"/>
              </a:ext>
            </a:extLst>
          </p:cNvPr>
          <p:cNvSpPr txBox="1"/>
          <p:nvPr/>
        </p:nvSpPr>
        <p:spPr>
          <a:xfrm>
            <a:off x="4055975" y="3832000"/>
            <a:ext cx="771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though she did win the award, she was </a:t>
            </a:r>
            <a:r>
              <a:rPr lang="en-US" altLang="ko-KR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satisfied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EB1DD4-238A-4A71-9D50-AE90D966451B}"/>
              </a:ext>
            </a:extLst>
          </p:cNvPr>
          <p:cNvSpPr txBox="1"/>
          <p:nvPr/>
        </p:nvSpPr>
        <p:spPr>
          <a:xfrm>
            <a:off x="7427985" y="3000524"/>
            <a:ext cx="966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2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9F31FFE-3391-4209-B837-747612F2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Positional Encoding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601D0-5C31-4065-9083-F462994155EC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C0C6A7-EFCF-43E6-8A7F-5637FCC8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5E52D7-123F-4649-8DDE-9A8BEF926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958" b="19243"/>
            <a:stretch/>
          </p:blipFill>
          <p:spPr>
            <a:xfrm>
              <a:off x="627468" y="4667697"/>
              <a:ext cx="3734981" cy="339725"/>
            </a:xfrm>
            <a:prstGeom prst="rect">
              <a:avLst/>
            </a:prstGeom>
          </p:spPr>
        </p:pic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2D3F80-656D-49AE-BC07-A4334E3E7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127" r="10703" b="11388"/>
          <a:stretch/>
        </p:blipFill>
        <p:spPr bwMode="auto">
          <a:xfrm>
            <a:off x="5986466" y="1419225"/>
            <a:ext cx="4073828" cy="43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8CD246A-019E-4927-AA4C-8628EC721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2" t="5416" r="22187" b="89532"/>
          <a:stretch/>
        </p:blipFill>
        <p:spPr bwMode="auto">
          <a:xfrm>
            <a:off x="7008968" y="895349"/>
            <a:ext cx="2028825" cy="3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230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9F31FFE-3391-4209-B837-747612F2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Positional Encoding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601D0-5C31-4065-9083-F462994155EC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C0C6A7-EFCF-43E6-8A7F-5637FCC8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5E52D7-123F-4649-8DDE-9A8BEF926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958" b="19243"/>
            <a:stretch/>
          </p:blipFill>
          <p:spPr>
            <a:xfrm>
              <a:off x="627468" y="4667697"/>
              <a:ext cx="3734981" cy="339725"/>
            </a:xfrm>
            <a:prstGeom prst="rect">
              <a:avLst/>
            </a:prstGeom>
          </p:spPr>
        </p:pic>
      </p:grp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8CD246A-019E-4927-AA4C-8628EC721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2" t="5416" r="22187" b="89532"/>
          <a:stretch/>
        </p:blipFill>
        <p:spPr bwMode="auto">
          <a:xfrm>
            <a:off x="7008968" y="895349"/>
            <a:ext cx="2028825" cy="3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B44AB89-4F72-4880-855C-32D685EB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5" t="3611" r="22500" b="91338"/>
          <a:stretch/>
        </p:blipFill>
        <p:spPr bwMode="auto">
          <a:xfrm>
            <a:off x="6866092" y="926748"/>
            <a:ext cx="2314575" cy="3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50BE05A-AC6D-47FB-9802-BAF788E71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9" t="21766" r="1953"/>
          <a:stretch/>
        </p:blipFill>
        <p:spPr bwMode="auto">
          <a:xfrm>
            <a:off x="5280678" y="1419224"/>
            <a:ext cx="5623521" cy="44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95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9F31FFE-3391-4209-B837-747612F2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Positional Encoding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601D0-5C31-4065-9083-F462994155EC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C0C6A7-EFCF-43E6-8A7F-5637FCC8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5E52D7-123F-4649-8DDE-9A8BEF926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958" b="19243"/>
            <a:stretch/>
          </p:blipFill>
          <p:spPr>
            <a:xfrm>
              <a:off x="627468" y="4667697"/>
              <a:ext cx="3734981" cy="339725"/>
            </a:xfrm>
            <a:prstGeom prst="rect">
              <a:avLst/>
            </a:prstGeom>
          </p:spPr>
        </p:pic>
      </p:grp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8CD246A-019E-4927-AA4C-8628EC721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2" t="5416" r="22187" b="89532"/>
          <a:stretch/>
        </p:blipFill>
        <p:spPr bwMode="auto">
          <a:xfrm>
            <a:off x="7008968" y="895349"/>
            <a:ext cx="2028825" cy="3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B44AB89-4F72-4880-855C-32D685EB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5" t="3611" r="22500" b="91338"/>
          <a:stretch/>
        </p:blipFill>
        <p:spPr bwMode="auto">
          <a:xfrm>
            <a:off x="6866092" y="926748"/>
            <a:ext cx="2314575" cy="3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1C214155-95D1-406D-BB51-76A60750B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8" t="22224" r="34371" b="35606"/>
          <a:stretch/>
        </p:blipFill>
        <p:spPr bwMode="auto">
          <a:xfrm>
            <a:off x="4932177" y="1963923"/>
            <a:ext cx="2810467" cy="289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693757-A47E-41B9-8FFF-4E65FD09A1CB}"/>
                  </a:ext>
                </a:extLst>
              </p:cNvPr>
              <p:cNvSpPr txBox="1"/>
              <p:nvPr/>
            </p:nvSpPr>
            <p:spPr>
              <a:xfrm>
                <a:off x="7980769" y="3096011"/>
                <a:ext cx="3390900" cy="78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𝑝𝑜𝑠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10000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693757-A47E-41B9-8FFF-4E65FD0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769" y="3096011"/>
                <a:ext cx="3390900" cy="7802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41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9F31FFE-3391-4209-B837-747612F2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Positional Encoding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601D0-5C31-4065-9083-F462994155EC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C0C6A7-EFCF-43E6-8A7F-5637FCC8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5E52D7-123F-4649-8DDE-9A8BEF926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958" b="19243"/>
            <a:stretch/>
          </p:blipFill>
          <p:spPr>
            <a:xfrm>
              <a:off x="627468" y="4667697"/>
              <a:ext cx="3734981" cy="339725"/>
            </a:xfrm>
            <a:prstGeom prst="rect">
              <a:avLst/>
            </a:prstGeom>
          </p:spPr>
        </p:pic>
      </p:grp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8CD246A-019E-4927-AA4C-8628EC721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2" t="5416" r="22187" b="89532"/>
          <a:stretch/>
        </p:blipFill>
        <p:spPr bwMode="auto">
          <a:xfrm>
            <a:off x="7008968" y="895349"/>
            <a:ext cx="2028825" cy="3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B44AB89-4F72-4880-855C-32D685EB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5" t="3611" r="22500" b="91338"/>
          <a:stretch/>
        </p:blipFill>
        <p:spPr bwMode="auto">
          <a:xfrm>
            <a:off x="6866092" y="926748"/>
            <a:ext cx="2314575" cy="3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1B592114-006A-4F9C-9535-95010AF11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5" t="8195" r="8671"/>
          <a:stretch/>
        </p:blipFill>
        <p:spPr bwMode="auto">
          <a:xfrm>
            <a:off x="5806620" y="1304594"/>
            <a:ext cx="4453653" cy="47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A5744D-B1E8-4A04-9E62-737E7CAD6EB7}"/>
                  </a:ext>
                </a:extLst>
              </p:cNvPr>
              <p:cNvSpPr txBox="1"/>
              <p:nvPr/>
            </p:nvSpPr>
            <p:spPr>
              <a:xfrm>
                <a:off x="9984659" y="3942734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𝑝𝑜𝑠</m:t>
                      </m:r>
                    </m:oMath>
                  </m:oMathPara>
                </a14:m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A5744D-B1E8-4A04-9E62-737E7CAD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659" y="3942734"/>
                <a:ext cx="914400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98144896-4062-49FE-B222-443242730F28}"/>
              </a:ext>
            </a:extLst>
          </p:cNvPr>
          <p:cNvGrpSpPr/>
          <p:nvPr/>
        </p:nvGrpSpPr>
        <p:grpSpPr>
          <a:xfrm>
            <a:off x="6328596" y="3481988"/>
            <a:ext cx="3322344" cy="331494"/>
            <a:chOff x="6328596" y="3481988"/>
            <a:chExt cx="3322344" cy="33149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E402901-7162-40BA-AD33-62C3DCF1C788}"/>
                </a:ext>
              </a:extLst>
            </p:cNvPr>
            <p:cNvSpPr/>
            <p:nvPr/>
          </p:nvSpPr>
          <p:spPr>
            <a:xfrm>
              <a:off x="6328596" y="3481988"/>
              <a:ext cx="331494" cy="331494"/>
            </a:xfrm>
            <a:prstGeom prst="ellipse">
              <a:avLst/>
            </a:prstGeom>
            <a:noFill/>
            <a:ln w="38100">
              <a:solidFill>
                <a:srgbClr val="E53F2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6493DB2-7958-4481-8004-9BD74B9D6D25}"/>
                </a:ext>
              </a:extLst>
            </p:cNvPr>
            <p:cNvSpPr/>
            <p:nvPr/>
          </p:nvSpPr>
          <p:spPr>
            <a:xfrm>
              <a:off x="9319446" y="3481988"/>
              <a:ext cx="331494" cy="331494"/>
            </a:xfrm>
            <a:prstGeom prst="ellipse">
              <a:avLst/>
            </a:prstGeom>
            <a:noFill/>
            <a:ln w="38100">
              <a:solidFill>
                <a:srgbClr val="E53F2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46E60F-952C-4163-A02C-1EA61DB5EC44}"/>
                  </a:ext>
                </a:extLst>
              </p:cNvPr>
              <p:cNvSpPr txBox="1"/>
              <p:nvPr/>
            </p:nvSpPr>
            <p:spPr>
              <a:xfrm>
                <a:off x="8304717" y="1276962"/>
                <a:ext cx="3390900" cy="78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𝑝𝑜𝑠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10000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46E60F-952C-4163-A02C-1EA61DB5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717" y="1276962"/>
                <a:ext cx="3390900" cy="7802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43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9F31FFE-3391-4209-B837-747612F2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Positional Encoding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601D0-5C31-4065-9083-F462994155EC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C0C6A7-EFCF-43E6-8A7F-5637FCC8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5E52D7-123F-4649-8DDE-9A8BEF926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958" b="19243"/>
            <a:stretch/>
          </p:blipFill>
          <p:spPr>
            <a:xfrm>
              <a:off x="627468" y="4667697"/>
              <a:ext cx="3734981" cy="33972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9DF316-16ED-4BC9-BCB4-0AFBE522C9D2}"/>
              </a:ext>
            </a:extLst>
          </p:cNvPr>
          <p:cNvGrpSpPr/>
          <p:nvPr/>
        </p:nvGrpSpPr>
        <p:grpSpPr>
          <a:xfrm>
            <a:off x="5059680" y="895349"/>
            <a:ext cx="5839379" cy="5134093"/>
            <a:chOff x="5059680" y="895349"/>
            <a:chExt cx="5839379" cy="5134093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8CD246A-019E-4927-AA4C-8628EC721D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72" t="5416" r="22187" b="89532"/>
            <a:stretch/>
          </p:blipFill>
          <p:spPr bwMode="auto">
            <a:xfrm>
              <a:off x="7008968" y="895349"/>
              <a:ext cx="2028825" cy="34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FB44AB89-4F72-4880-855C-32D685EB9C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15" t="3611" r="22500" b="91338"/>
            <a:stretch/>
          </p:blipFill>
          <p:spPr bwMode="auto">
            <a:xfrm>
              <a:off x="6866092" y="926748"/>
              <a:ext cx="2314575" cy="34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>
              <a:extLst>
                <a:ext uri="{FF2B5EF4-FFF2-40B4-BE49-F238E27FC236}">
                  <a16:creationId xmlns:a16="http://schemas.microsoft.com/office/drawing/2014/main" id="{604B251F-3076-4ADB-BF4A-16DE051C4F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07" t="7824" r="8629" b="35197"/>
            <a:stretch/>
          </p:blipFill>
          <p:spPr bwMode="auto">
            <a:xfrm>
              <a:off x="5901255" y="1271888"/>
              <a:ext cx="4374630" cy="2917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37128D3-6070-4AF6-B45D-1993B32BF132}"/>
                </a:ext>
              </a:extLst>
            </p:cNvPr>
            <p:cNvSpPr/>
            <p:nvPr/>
          </p:nvSpPr>
          <p:spPr>
            <a:xfrm>
              <a:off x="9037793" y="1343728"/>
              <a:ext cx="1386348" cy="289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47BD82-41BE-4498-B678-D193B1CEA805}"/>
                    </a:ext>
                  </a:extLst>
                </p:cNvPr>
                <p:cNvSpPr txBox="1"/>
                <p:nvPr/>
              </p:nvSpPr>
              <p:spPr>
                <a:xfrm>
                  <a:off x="9984659" y="3942734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𝑝𝑜𝑠</m:t>
                        </m:r>
                      </m:oMath>
                    </m:oMathPara>
                  </a14:m>
                  <a:endPara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47BD82-41BE-4498-B678-D193B1CEA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4659" y="3942734"/>
                  <a:ext cx="91440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F402905-43B3-4DDD-A6E6-00E4307AAE7D}"/>
                </a:ext>
              </a:extLst>
            </p:cNvPr>
            <p:cNvGrpSpPr/>
            <p:nvPr/>
          </p:nvGrpSpPr>
          <p:grpSpPr>
            <a:xfrm>
              <a:off x="6165955" y="4400373"/>
              <a:ext cx="3734982" cy="1629069"/>
              <a:chOff x="6164827" y="4385186"/>
              <a:chExt cx="3734982" cy="1629069"/>
            </a:xfrm>
          </p:grpSpPr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560518C3-9A6C-4D5E-85A2-5879402496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22" t="68245" r="12624"/>
              <a:stretch/>
            </p:blipFill>
            <p:spPr bwMode="auto">
              <a:xfrm>
                <a:off x="6164827" y="4385186"/>
                <a:ext cx="3734982" cy="1629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9CD459C-842D-48CA-A4C6-04A994138164}"/>
                  </a:ext>
                </a:extLst>
              </p:cNvPr>
              <p:cNvSpPr/>
              <p:nvPr/>
            </p:nvSpPr>
            <p:spPr>
              <a:xfrm>
                <a:off x="7339144" y="4535933"/>
                <a:ext cx="1386348" cy="2896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471A7E51-A1C6-4755-BCD4-977A54B4DD0E}"/>
                </a:ext>
              </a:extLst>
            </p:cNvPr>
            <p:cNvSpPr/>
            <p:nvPr/>
          </p:nvSpPr>
          <p:spPr>
            <a:xfrm>
              <a:off x="5684520" y="2194560"/>
              <a:ext cx="670560" cy="2621280"/>
            </a:xfrm>
            <a:custGeom>
              <a:avLst/>
              <a:gdLst>
                <a:gd name="connsiteX0" fmla="*/ 205740 w 670560"/>
                <a:gd name="connsiteY0" fmla="*/ 0 h 2621280"/>
                <a:gd name="connsiteX1" fmla="*/ 0 w 670560"/>
                <a:gd name="connsiteY1" fmla="*/ 0 h 2621280"/>
                <a:gd name="connsiteX2" fmla="*/ 0 w 670560"/>
                <a:gd name="connsiteY2" fmla="*/ 2621280 h 2621280"/>
                <a:gd name="connsiteX3" fmla="*/ 670560 w 670560"/>
                <a:gd name="connsiteY3" fmla="*/ 2621280 h 262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560" h="2621280">
                  <a:moveTo>
                    <a:pt x="205740" y="0"/>
                  </a:moveTo>
                  <a:lnTo>
                    <a:pt x="0" y="0"/>
                  </a:lnTo>
                  <a:lnTo>
                    <a:pt x="0" y="2621280"/>
                  </a:lnTo>
                  <a:lnTo>
                    <a:pt x="670560" y="2621280"/>
                  </a:lnTo>
                </a:path>
              </a:pathLst>
            </a:custGeom>
            <a:noFill/>
            <a:ln>
              <a:solidFill>
                <a:srgbClr val="E289EA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676031A-F8C3-400B-ACAA-53BB05A1514B}"/>
                </a:ext>
              </a:extLst>
            </p:cNvPr>
            <p:cNvSpPr/>
            <p:nvPr/>
          </p:nvSpPr>
          <p:spPr>
            <a:xfrm>
              <a:off x="5379720" y="2857500"/>
              <a:ext cx="975360" cy="2522220"/>
            </a:xfrm>
            <a:custGeom>
              <a:avLst/>
              <a:gdLst>
                <a:gd name="connsiteX0" fmla="*/ 495300 w 975360"/>
                <a:gd name="connsiteY0" fmla="*/ 0 h 2522220"/>
                <a:gd name="connsiteX1" fmla="*/ 0 w 975360"/>
                <a:gd name="connsiteY1" fmla="*/ 0 h 2522220"/>
                <a:gd name="connsiteX2" fmla="*/ 0 w 975360"/>
                <a:gd name="connsiteY2" fmla="*/ 2522220 h 2522220"/>
                <a:gd name="connsiteX3" fmla="*/ 975360 w 975360"/>
                <a:gd name="connsiteY3" fmla="*/ 2522220 h 25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5360" h="2522220">
                  <a:moveTo>
                    <a:pt x="495300" y="0"/>
                  </a:moveTo>
                  <a:lnTo>
                    <a:pt x="0" y="0"/>
                  </a:lnTo>
                  <a:lnTo>
                    <a:pt x="0" y="2522220"/>
                  </a:lnTo>
                  <a:lnTo>
                    <a:pt x="975360" y="2522220"/>
                  </a:lnTo>
                </a:path>
              </a:pathLst>
            </a:custGeom>
            <a:noFill/>
            <a:ln>
              <a:solidFill>
                <a:srgbClr val="8B6ACA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96F6297-EFC7-4912-89D1-6E981201EF6C}"/>
                </a:ext>
              </a:extLst>
            </p:cNvPr>
            <p:cNvSpPr/>
            <p:nvPr/>
          </p:nvSpPr>
          <p:spPr>
            <a:xfrm>
              <a:off x="5059680" y="3596640"/>
              <a:ext cx="1287780" cy="2301240"/>
            </a:xfrm>
            <a:custGeom>
              <a:avLst/>
              <a:gdLst>
                <a:gd name="connsiteX0" fmla="*/ 830580 w 1287780"/>
                <a:gd name="connsiteY0" fmla="*/ 0 h 2301240"/>
                <a:gd name="connsiteX1" fmla="*/ 0 w 1287780"/>
                <a:gd name="connsiteY1" fmla="*/ 0 h 2301240"/>
                <a:gd name="connsiteX2" fmla="*/ 0 w 1287780"/>
                <a:gd name="connsiteY2" fmla="*/ 2301240 h 2301240"/>
                <a:gd name="connsiteX3" fmla="*/ 1287780 w 1287780"/>
                <a:gd name="connsiteY3" fmla="*/ 2301240 h 230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7780" h="2301240">
                  <a:moveTo>
                    <a:pt x="830580" y="0"/>
                  </a:moveTo>
                  <a:lnTo>
                    <a:pt x="0" y="0"/>
                  </a:lnTo>
                  <a:lnTo>
                    <a:pt x="0" y="2301240"/>
                  </a:lnTo>
                  <a:lnTo>
                    <a:pt x="1287780" y="2301240"/>
                  </a:lnTo>
                </a:path>
              </a:pathLst>
            </a:custGeom>
            <a:noFill/>
            <a:ln>
              <a:solidFill>
                <a:srgbClr val="5CA5D5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4B208A2-CF9A-4A5F-9F2F-87350B23DDA8}"/>
                </a:ext>
              </a:extLst>
            </p:cNvPr>
            <p:cNvGrpSpPr/>
            <p:nvPr/>
          </p:nvGrpSpPr>
          <p:grpSpPr>
            <a:xfrm>
              <a:off x="6259186" y="4693825"/>
              <a:ext cx="3533686" cy="1319471"/>
              <a:chOff x="6259186" y="4693825"/>
              <a:chExt cx="3533686" cy="1319471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ACE69D3-3FA4-4E64-BDCA-F07885F9D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5275" y="4815840"/>
                <a:ext cx="158750" cy="0"/>
              </a:xfrm>
              <a:prstGeom prst="line">
                <a:avLst/>
              </a:prstGeom>
              <a:ln w="12700">
                <a:solidFill>
                  <a:srgbClr val="E289E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4EA400DA-72D7-4151-8A8F-FBE068133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775" y="4815840"/>
                <a:ext cx="1774825" cy="0"/>
              </a:xfrm>
              <a:prstGeom prst="line">
                <a:avLst/>
              </a:prstGeom>
              <a:ln w="12700">
                <a:solidFill>
                  <a:srgbClr val="E289E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DF253A22-E313-43B3-BE4F-51DC23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3525" y="4815840"/>
                <a:ext cx="215900" cy="0"/>
              </a:xfrm>
              <a:prstGeom prst="line">
                <a:avLst/>
              </a:prstGeom>
              <a:ln w="12700">
                <a:solidFill>
                  <a:srgbClr val="E289E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325CC4B-CAF8-46FE-B5C4-D54D311AE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5275" y="5379720"/>
                <a:ext cx="158750" cy="0"/>
              </a:xfrm>
              <a:prstGeom prst="line">
                <a:avLst/>
              </a:prstGeom>
              <a:ln w="12700">
                <a:solidFill>
                  <a:srgbClr val="8B6AC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4CDB04FF-0F99-407B-B75B-2738760D71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775" y="5379720"/>
                <a:ext cx="1774825" cy="0"/>
              </a:xfrm>
              <a:prstGeom prst="line">
                <a:avLst/>
              </a:prstGeom>
              <a:ln w="12700">
                <a:solidFill>
                  <a:srgbClr val="8B6AC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0D41039-C205-4675-AEDE-577FBD535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3525" y="5379720"/>
                <a:ext cx="215900" cy="0"/>
              </a:xfrm>
              <a:prstGeom prst="line">
                <a:avLst/>
              </a:prstGeom>
              <a:ln w="12700">
                <a:solidFill>
                  <a:srgbClr val="8B6AC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172718A7-6BC5-4E92-A185-C9D9CFBB5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5275" y="5897880"/>
                <a:ext cx="158750" cy="0"/>
              </a:xfrm>
              <a:prstGeom prst="line">
                <a:avLst/>
              </a:prstGeom>
              <a:ln w="12700">
                <a:solidFill>
                  <a:srgbClr val="5CA5D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973B352D-CA18-4E29-A45B-18DE8BEB4B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775" y="5897880"/>
                <a:ext cx="1774825" cy="0"/>
              </a:xfrm>
              <a:prstGeom prst="line">
                <a:avLst/>
              </a:prstGeom>
              <a:ln w="12700">
                <a:solidFill>
                  <a:srgbClr val="5CA5D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CBBF4B3B-40E7-4308-B9A9-EA50CA649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3525" y="5897880"/>
                <a:ext cx="215900" cy="0"/>
              </a:xfrm>
              <a:prstGeom prst="line">
                <a:avLst/>
              </a:prstGeom>
              <a:ln w="12700">
                <a:solidFill>
                  <a:srgbClr val="5CA5D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B1ED33C-5E30-401A-8E29-9A9A99D897C5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186" y="5264304"/>
                    <a:ext cx="4807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B1ED33C-5E30-401A-8E29-9A9A99D897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9186" y="5264304"/>
                    <a:ext cx="480712" cy="2308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6C69895-D316-4AAF-8462-5966DD7289A2}"/>
                      </a:ext>
                    </a:extLst>
                  </p:cNvPr>
                  <p:cNvSpPr txBox="1"/>
                  <p:nvPr/>
                </p:nvSpPr>
                <p:spPr>
                  <a:xfrm>
                    <a:off x="9280410" y="5264304"/>
                    <a:ext cx="4807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0.87</m:t>
                          </m:r>
                        </m:oMath>
                      </m:oMathPara>
                    </a14:m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6C69895-D316-4AAF-8462-5966DD7289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80410" y="5264304"/>
                    <a:ext cx="480712" cy="2308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343F280D-9B7C-45E6-907C-2EE4E8BFC743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186" y="5782464"/>
                    <a:ext cx="4807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343F280D-9B7C-45E6-907C-2EE4E8BFC7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9186" y="5782464"/>
                    <a:ext cx="480712" cy="2308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9074BA5-8325-4BC9-BF72-11B8C94DC917}"/>
                      </a:ext>
                    </a:extLst>
                  </p:cNvPr>
                  <p:cNvSpPr txBox="1"/>
                  <p:nvPr/>
                </p:nvSpPr>
                <p:spPr>
                  <a:xfrm>
                    <a:off x="9280410" y="5782464"/>
                    <a:ext cx="4807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9074BA5-8325-4BC9-BF72-11B8C94DC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80410" y="5782464"/>
                    <a:ext cx="480712" cy="2308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813C6BF-2984-4DED-A6DB-2FAFCA17CE2F}"/>
                      </a:ext>
                    </a:extLst>
                  </p:cNvPr>
                  <p:cNvSpPr txBox="1"/>
                  <p:nvPr/>
                </p:nvSpPr>
                <p:spPr>
                  <a:xfrm>
                    <a:off x="9239805" y="4693825"/>
                    <a:ext cx="55306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−0.6</m:t>
                          </m:r>
                        </m:oMath>
                      </m:oMathPara>
                    </a14:m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813C6BF-2984-4DED-A6DB-2FAFCA17CE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9805" y="4693825"/>
                    <a:ext cx="553067" cy="2308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D031C01-1FD5-4C1F-BAA0-33709AED124A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186" y="4693825"/>
                    <a:ext cx="4807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ko-KR" alt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D031C01-1FD5-4C1F-BAA0-33709AED12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9186" y="4693825"/>
                    <a:ext cx="480712" cy="2308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91928A0E-A106-4328-8EDC-35563D654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8750" y="3606166"/>
              <a:ext cx="2964643" cy="0"/>
            </a:xfrm>
            <a:prstGeom prst="line">
              <a:avLst/>
            </a:prstGeom>
            <a:ln w="22225">
              <a:solidFill>
                <a:srgbClr val="E6C25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520D7C6-D877-4305-A4DB-D8BFA2E13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8750" y="2682238"/>
              <a:ext cx="2964643" cy="0"/>
            </a:xfrm>
            <a:prstGeom prst="line">
              <a:avLst/>
            </a:prstGeom>
            <a:ln w="22225">
              <a:solidFill>
                <a:srgbClr val="E6C25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2A54E00-C55A-4E60-9607-8DC5CCE620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8750" y="2396488"/>
              <a:ext cx="2964643" cy="0"/>
            </a:xfrm>
            <a:prstGeom prst="line">
              <a:avLst/>
            </a:prstGeom>
            <a:ln w="22225">
              <a:solidFill>
                <a:srgbClr val="E6C25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F9D9870-9A66-4C4D-B2FD-3C13E3C67700}"/>
                  </a:ext>
                </a:extLst>
              </p:cNvPr>
              <p:cNvSpPr txBox="1"/>
              <p:nvPr/>
            </p:nvSpPr>
            <p:spPr>
              <a:xfrm>
                <a:off x="8304717" y="1276962"/>
                <a:ext cx="3390900" cy="78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𝑝𝑜𝑠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10000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F9D9870-9A66-4C4D-B2FD-3C13E3C67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717" y="1276962"/>
                <a:ext cx="3390900" cy="7802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76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9F31FFE-3391-4209-B837-747612F2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Positional Encoding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601D0-5C31-4065-9083-F462994155EC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C0C6A7-EFCF-43E6-8A7F-5637FCC8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5E52D7-123F-4649-8DDE-9A8BEF926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958" b="19243"/>
            <a:stretch/>
          </p:blipFill>
          <p:spPr>
            <a:xfrm>
              <a:off x="627468" y="4667697"/>
              <a:ext cx="3734981" cy="339725"/>
            </a:xfrm>
            <a:prstGeom prst="rect">
              <a:avLst/>
            </a:prstGeom>
          </p:spPr>
        </p:pic>
      </p:grp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8CD246A-019E-4927-AA4C-8628EC721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2" t="5416" r="22187" b="89532"/>
          <a:stretch/>
        </p:blipFill>
        <p:spPr bwMode="auto">
          <a:xfrm>
            <a:off x="7008968" y="895349"/>
            <a:ext cx="2028825" cy="3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B44AB89-4F72-4880-855C-32D685EB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5" t="3611" r="22500" b="91338"/>
          <a:stretch/>
        </p:blipFill>
        <p:spPr bwMode="auto">
          <a:xfrm>
            <a:off x="6866092" y="926748"/>
            <a:ext cx="2314575" cy="3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59A43B-15F6-4C16-8347-30E95DD7CB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548" t="7885" r="7742" b="47957"/>
          <a:stretch/>
        </p:blipFill>
        <p:spPr>
          <a:xfrm>
            <a:off x="5232458" y="1375874"/>
            <a:ext cx="5719962" cy="2916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A53A9E-6718-4818-BAC7-23303149EF1C}"/>
                  </a:ext>
                </a:extLst>
              </p:cNvPr>
              <p:cNvSpPr txBox="1"/>
              <p:nvPr/>
            </p:nvSpPr>
            <p:spPr>
              <a:xfrm>
                <a:off x="6327929" y="4395355"/>
                <a:ext cx="3390900" cy="78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𝑝𝑜𝑠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10000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A53A9E-6718-4818-BAC7-23303149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29" y="4395355"/>
                <a:ext cx="3390900" cy="7802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CBBD3C-36CB-4BD8-ABAF-7ABD37326CA2}"/>
                  </a:ext>
                </a:extLst>
              </p:cNvPr>
              <p:cNvSpPr txBox="1"/>
              <p:nvPr/>
            </p:nvSpPr>
            <p:spPr>
              <a:xfrm>
                <a:off x="6327929" y="5278312"/>
                <a:ext cx="3390900" cy="780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𝑝𝑜𝑠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𝑝𝑜𝑠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10000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CBBD3C-36CB-4BD8-ABAF-7ABD37326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29" y="5278312"/>
                <a:ext cx="3390900" cy="7802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A72C8C-31C3-4D92-B4E9-B4F2494FDA87}"/>
                  </a:ext>
                </a:extLst>
              </p:cNvPr>
              <p:cNvSpPr txBox="1"/>
              <p:nvPr/>
            </p:nvSpPr>
            <p:spPr>
              <a:xfrm>
                <a:off x="10650132" y="130704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 </m:t>
                      </m:r>
                    </m:oMath>
                  </m:oMathPara>
                </a14:m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A72C8C-31C3-4D92-B4E9-B4F2494F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132" y="1307049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6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81390-B9BF-4586-BBF2-C94EE6D7F390}"/>
              </a:ext>
            </a:extLst>
          </p:cNvPr>
          <p:cNvSpPr txBox="1"/>
          <p:nvPr/>
        </p:nvSpPr>
        <p:spPr>
          <a:xfrm>
            <a:off x="3605093" y="1469003"/>
            <a:ext cx="839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 ate the food because it was hungry</a:t>
            </a:r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”</a:t>
            </a:r>
            <a:endParaRPr lang="ko-KR" altLang="en-US" sz="28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C38E5-03D6-47B0-B759-0F5BBA23DBCF}"/>
              </a:ext>
            </a:extLst>
          </p:cNvPr>
          <p:cNvSpPr/>
          <p:nvPr/>
        </p:nvSpPr>
        <p:spPr>
          <a:xfrm>
            <a:off x="8672150" y="1618259"/>
            <a:ext cx="439141" cy="439141"/>
          </a:xfrm>
          <a:prstGeom prst="ellipse">
            <a:avLst/>
          </a:prstGeom>
          <a:noFill/>
          <a:ln w="38100">
            <a:solidFill>
              <a:srgbClr val="024B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D35BC59-8CC6-488A-95BA-2E49D41A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Self-Attention</a:t>
            </a:r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2025C8-409E-4E7C-B16B-69A3AC837401}"/>
              </a:ext>
            </a:extLst>
          </p:cNvPr>
          <p:cNvGrpSpPr/>
          <p:nvPr/>
        </p:nvGrpSpPr>
        <p:grpSpPr>
          <a:xfrm>
            <a:off x="5369157" y="2375510"/>
            <a:ext cx="5641743" cy="3278857"/>
            <a:chOff x="5369157" y="2375510"/>
            <a:chExt cx="5641743" cy="32788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22FB591-9F2B-44AF-A2EA-1904176EA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9157" y="2375510"/>
              <a:ext cx="2749086" cy="32788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D132E9-1E4C-41D8-8BF3-D32AB318E69B}"/>
                </a:ext>
              </a:extLst>
            </p:cNvPr>
            <p:cNvSpPr txBox="1"/>
            <p:nvPr/>
          </p:nvSpPr>
          <p:spPr>
            <a:xfrm>
              <a:off x="8538800" y="3465513"/>
              <a:ext cx="2472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Self-Attention?</a:t>
              </a:r>
              <a:endPara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671F3D-CFA7-4387-AED7-8BCD52F35927}"/>
                </a:ext>
              </a:extLst>
            </p:cNvPr>
            <p:cNvSpPr txBox="1"/>
            <p:nvPr/>
          </p:nvSpPr>
          <p:spPr>
            <a:xfrm>
              <a:off x="8538800" y="3910163"/>
              <a:ext cx="2472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Connection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66F567D-9005-4B7C-A512-404040C5E6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468" y="968843"/>
            <a:ext cx="3734981" cy="49965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9DA22E9-3D52-4C27-A692-43FE5C41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474" t="40881" r="23060" b="33653"/>
          <a:stretch>
            <a:fillRect/>
          </a:stretch>
        </p:blipFill>
        <p:spPr>
          <a:xfrm>
            <a:off x="1504229" y="3011490"/>
            <a:ext cx="1996931" cy="1272371"/>
          </a:xfrm>
          <a:custGeom>
            <a:avLst/>
            <a:gdLst>
              <a:gd name="connsiteX0" fmla="*/ 0 w 1996931"/>
              <a:gd name="connsiteY0" fmla="*/ 931862 h 1272371"/>
              <a:gd name="connsiteX1" fmla="*/ 815109 w 1996931"/>
              <a:gd name="connsiteY1" fmla="*/ 931862 h 1272371"/>
              <a:gd name="connsiteX2" fmla="*/ 815109 w 1996931"/>
              <a:gd name="connsiteY2" fmla="*/ 1272371 h 1272371"/>
              <a:gd name="connsiteX3" fmla="*/ 0 w 1996931"/>
              <a:gd name="connsiteY3" fmla="*/ 1272371 h 1272371"/>
              <a:gd name="connsiteX4" fmla="*/ 1181821 w 1996931"/>
              <a:gd name="connsiteY4" fmla="*/ 805655 h 1272371"/>
              <a:gd name="connsiteX5" fmla="*/ 1996931 w 1996931"/>
              <a:gd name="connsiteY5" fmla="*/ 805655 h 1272371"/>
              <a:gd name="connsiteX6" fmla="*/ 1996931 w 1996931"/>
              <a:gd name="connsiteY6" fmla="*/ 1272371 h 1272371"/>
              <a:gd name="connsiteX7" fmla="*/ 1181821 w 1996931"/>
              <a:gd name="connsiteY7" fmla="*/ 1272371 h 1272371"/>
              <a:gd name="connsiteX8" fmla="*/ 1181821 w 1996931"/>
              <a:gd name="connsiteY8" fmla="*/ 931862 h 1272371"/>
              <a:gd name="connsiteX9" fmla="*/ 1181821 w 1996931"/>
              <a:gd name="connsiteY9" fmla="*/ 835023 h 1272371"/>
              <a:gd name="connsiteX10" fmla="*/ 1181821 w 1996931"/>
              <a:gd name="connsiteY10" fmla="*/ 0 h 1272371"/>
              <a:gd name="connsiteX11" fmla="*/ 1996931 w 1996931"/>
              <a:gd name="connsiteY11" fmla="*/ 0 h 1272371"/>
              <a:gd name="connsiteX12" fmla="*/ 1996931 w 1996931"/>
              <a:gd name="connsiteY12" fmla="*/ 340508 h 1272371"/>
              <a:gd name="connsiteX13" fmla="*/ 1181821 w 1996931"/>
              <a:gd name="connsiteY13" fmla="*/ 340508 h 127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6931" h="1272371">
                <a:moveTo>
                  <a:pt x="0" y="931862"/>
                </a:moveTo>
                <a:lnTo>
                  <a:pt x="815109" y="931862"/>
                </a:lnTo>
                <a:lnTo>
                  <a:pt x="815109" y="1272371"/>
                </a:lnTo>
                <a:lnTo>
                  <a:pt x="0" y="1272371"/>
                </a:lnTo>
                <a:close/>
                <a:moveTo>
                  <a:pt x="1181821" y="805655"/>
                </a:moveTo>
                <a:lnTo>
                  <a:pt x="1996931" y="805655"/>
                </a:lnTo>
                <a:lnTo>
                  <a:pt x="1996931" y="1272371"/>
                </a:lnTo>
                <a:lnTo>
                  <a:pt x="1181821" y="1272371"/>
                </a:lnTo>
                <a:lnTo>
                  <a:pt x="1181821" y="931862"/>
                </a:lnTo>
                <a:lnTo>
                  <a:pt x="1181821" y="835023"/>
                </a:lnTo>
                <a:close/>
                <a:moveTo>
                  <a:pt x="1181821" y="0"/>
                </a:moveTo>
                <a:lnTo>
                  <a:pt x="1996931" y="0"/>
                </a:lnTo>
                <a:lnTo>
                  <a:pt x="1996931" y="340508"/>
                </a:lnTo>
                <a:lnTo>
                  <a:pt x="1181821" y="34050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72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81390-B9BF-4586-BBF2-C94EE6D7F390}"/>
              </a:ext>
            </a:extLst>
          </p:cNvPr>
          <p:cNvSpPr txBox="1"/>
          <p:nvPr/>
        </p:nvSpPr>
        <p:spPr>
          <a:xfrm>
            <a:off x="6720671" y="1466922"/>
            <a:ext cx="387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I am good ”</a:t>
            </a:r>
            <a:endParaRPr lang="ko-KR" altLang="en-US" sz="28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68B9E0-0132-4BB1-B4B8-7754E2A051AF}"/>
              </a:ext>
            </a:extLst>
          </p:cNvPr>
          <p:cNvGrpSpPr/>
          <p:nvPr/>
        </p:nvGrpSpPr>
        <p:grpSpPr>
          <a:xfrm>
            <a:off x="6332300" y="2800697"/>
            <a:ext cx="4650026" cy="1923791"/>
            <a:chOff x="6165018" y="2243503"/>
            <a:chExt cx="5401739" cy="19237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D42BFF-477E-45AE-8F95-8CFF95962278}"/>
                </a:ext>
              </a:extLst>
            </p:cNvPr>
            <p:cNvSpPr txBox="1"/>
            <p:nvPr/>
          </p:nvSpPr>
          <p:spPr>
            <a:xfrm>
              <a:off x="6165018" y="2243503"/>
              <a:ext cx="1056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D973F2-14F7-4F87-8788-F89F748C2A41}"/>
                    </a:ext>
                  </a:extLst>
                </p:cNvPr>
                <p:cNvSpPr txBox="1"/>
                <p:nvPr/>
              </p:nvSpPr>
              <p:spPr>
                <a:xfrm>
                  <a:off x="7488666" y="2305058"/>
                  <a:ext cx="407809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=[1.76, 2.22, …, 6.66]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D973F2-14F7-4F87-8788-F89F748C2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8666" y="2305058"/>
                  <a:ext cx="4078091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0F39F0-E618-4ED4-B94A-A63B17142AAC}"/>
                </a:ext>
              </a:extLst>
            </p:cNvPr>
            <p:cNvSpPr txBox="1"/>
            <p:nvPr/>
          </p:nvSpPr>
          <p:spPr>
            <a:xfrm>
              <a:off x="6165018" y="2943789"/>
              <a:ext cx="1056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</a:t>
              </a:r>
              <a:endPara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B4EC1E-6774-48E5-8BAD-D5527CE604C9}"/>
                    </a:ext>
                  </a:extLst>
                </p:cNvPr>
                <p:cNvSpPr txBox="1"/>
                <p:nvPr/>
              </p:nvSpPr>
              <p:spPr>
                <a:xfrm>
                  <a:off x="7488666" y="3005344"/>
                  <a:ext cx="407809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=[7.77, 0.631, …, 5.35]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B4EC1E-6774-48E5-8BAD-D5527CE60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8666" y="3005344"/>
                  <a:ext cx="4078091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394747-F465-4F39-9F06-57FDF2CFB3B9}"/>
                </a:ext>
              </a:extLst>
            </p:cNvPr>
            <p:cNvSpPr txBox="1"/>
            <p:nvPr/>
          </p:nvSpPr>
          <p:spPr>
            <a:xfrm>
              <a:off x="6165018" y="3644074"/>
              <a:ext cx="1056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good</a:t>
              </a:r>
              <a:endPara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7A08068-CB05-4150-991B-075F2C707588}"/>
                    </a:ext>
                  </a:extLst>
                </p:cNvPr>
                <p:cNvSpPr txBox="1"/>
                <p:nvPr/>
              </p:nvSpPr>
              <p:spPr>
                <a:xfrm>
                  <a:off x="7488666" y="3705629"/>
                  <a:ext cx="407809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=[11.44, 10.10, …, 3.33]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7A08068-CB05-4150-991B-075F2C7075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8666" y="3705629"/>
                  <a:ext cx="4078091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ED40AB-9A75-435D-944F-198174C3F7F7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313143" y="825968"/>
            <a:chExt cx="3734981" cy="499651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3425CE-DE78-4531-968F-6C69DD0F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3143" y="825968"/>
              <a:ext cx="3734981" cy="499651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7A3AFA-276A-4496-9B42-47D9C7B6E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607" t="78338" r="53095"/>
            <a:stretch/>
          </p:blipFill>
          <p:spPr>
            <a:xfrm>
              <a:off x="1122045" y="4740115"/>
              <a:ext cx="944880" cy="1082367"/>
            </a:xfrm>
            <a:custGeom>
              <a:avLst/>
              <a:gdLst>
                <a:gd name="connsiteX0" fmla="*/ 346710 w 944880"/>
                <a:gd name="connsiteY0" fmla="*/ 0 h 1082367"/>
                <a:gd name="connsiteX1" fmla="*/ 944880 w 944880"/>
                <a:gd name="connsiteY1" fmla="*/ 0 h 1082367"/>
                <a:gd name="connsiteX2" fmla="*/ 944880 w 944880"/>
                <a:gd name="connsiteY2" fmla="*/ 1082367 h 1082367"/>
                <a:gd name="connsiteX3" fmla="*/ 0 w 944880"/>
                <a:gd name="connsiteY3" fmla="*/ 1082367 h 1082367"/>
                <a:gd name="connsiteX4" fmla="*/ 0 w 944880"/>
                <a:gd name="connsiteY4" fmla="*/ 95251 h 1082367"/>
                <a:gd name="connsiteX5" fmla="*/ 346710 w 944880"/>
                <a:gd name="connsiteY5" fmla="*/ 95251 h 10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880" h="1082367">
                  <a:moveTo>
                    <a:pt x="346710" y="0"/>
                  </a:moveTo>
                  <a:lnTo>
                    <a:pt x="944880" y="0"/>
                  </a:lnTo>
                  <a:lnTo>
                    <a:pt x="944880" y="1082367"/>
                  </a:lnTo>
                  <a:lnTo>
                    <a:pt x="0" y="1082367"/>
                  </a:lnTo>
                  <a:lnTo>
                    <a:pt x="0" y="95251"/>
                  </a:lnTo>
                  <a:lnTo>
                    <a:pt x="346710" y="95251"/>
                  </a:lnTo>
                  <a:close/>
                </a:path>
              </a:pathLst>
            </a:custGeom>
          </p:spPr>
        </p:pic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EEA2EC80-1A69-4F5E-877C-3B69E554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Self-Attention</a:t>
            </a:r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F8A503A-6D4A-40F3-9DCA-8139C202FD8B}"/>
              </a:ext>
            </a:extLst>
          </p:cNvPr>
          <p:cNvSpPr/>
          <p:nvPr/>
        </p:nvSpPr>
        <p:spPr>
          <a:xfrm>
            <a:off x="8428713" y="2205821"/>
            <a:ext cx="457200" cy="483145"/>
          </a:xfrm>
          <a:prstGeom prst="downArrow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F48C32AA-F842-41F2-A7E0-275815BDEDD9}"/>
              </a:ext>
            </a:extLst>
          </p:cNvPr>
          <p:cNvSpPr/>
          <p:nvPr/>
        </p:nvSpPr>
        <p:spPr>
          <a:xfrm rot="5400000">
            <a:off x="9235534" y="3597320"/>
            <a:ext cx="226506" cy="2333624"/>
          </a:xfrm>
          <a:prstGeom prst="rightBrace">
            <a:avLst>
              <a:gd name="adj1" fmla="val 82619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8453E7-0E3C-46C7-9A79-DC2EA75CA903}"/>
                  </a:ext>
                </a:extLst>
              </p:cNvPr>
              <p:cNvSpPr txBox="1"/>
              <p:nvPr/>
            </p:nvSpPr>
            <p:spPr>
              <a:xfrm>
                <a:off x="8465819" y="4862783"/>
                <a:ext cx="1765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𝟓𝟏𝟐</m:t>
                      </m:r>
                    </m:oMath>
                  </m:oMathPara>
                </a14:m>
                <a:endPara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8453E7-0E3C-46C7-9A79-DC2EA75C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819" y="4862783"/>
                <a:ext cx="1765936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678EE1-0C70-4DDF-A44C-D06B24FC7564}"/>
                  </a:ext>
                </a:extLst>
              </p:cNvPr>
              <p:cNvSpPr txBox="1"/>
              <p:nvPr/>
            </p:nvSpPr>
            <p:spPr>
              <a:xfrm>
                <a:off x="4471113" y="3562538"/>
                <a:ext cx="1765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𝑠𝑒𝑞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𝑙𝑒𝑛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678EE1-0C70-4DDF-A44C-D06B24FC7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113" y="3562538"/>
                <a:ext cx="1765936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오른쪽 중괄호 26">
            <a:extLst>
              <a:ext uri="{FF2B5EF4-FFF2-40B4-BE49-F238E27FC236}">
                <a16:creationId xmlns:a16="http://schemas.microsoft.com/office/drawing/2014/main" id="{797A90C4-F2F6-4ACD-943E-ADD4CC5DD697}"/>
              </a:ext>
            </a:extLst>
          </p:cNvPr>
          <p:cNvSpPr/>
          <p:nvPr/>
        </p:nvSpPr>
        <p:spPr>
          <a:xfrm rot="10800000">
            <a:off x="6099725" y="3019424"/>
            <a:ext cx="203999" cy="1539103"/>
          </a:xfrm>
          <a:prstGeom prst="rightBrace">
            <a:avLst>
              <a:gd name="adj1" fmla="val 82619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55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949B2D-164A-4AF6-96C2-CBFAE1128C59}"/>
              </a:ext>
            </a:extLst>
          </p:cNvPr>
          <p:cNvSpPr/>
          <p:nvPr/>
        </p:nvSpPr>
        <p:spPr>
          <a:xfrm>
            <a:off x="10434641" y="5208867"/>
            <a:ext cx="953512" cy="3264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307FF6-083E-4ADF-B4FC-3E10969F0EC2}"/>
              </a:ext>
            </a:extLst>
          </p:cNvPr>
          <p:cNvSpPr/>
          <p:nvPr/>
        </p:nvSpPr>
        <p:spPr>
          <a:xfrm>
            <a:off x="10301288" y="3075270"/>
            <a:ext cx="1206831" cy="3264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CEBCA05-CF4C-466B-BD10-F4EB769AFFF7}"/>
              </a:ext>
            </a:extLst>
          </p:cNvPr>
          <p:cNvSpPr/>
          <p:nvPr/>
        </p:nvSpPr>
        <p:spPr>
          <a:xfrm>
            <a:off x="10361353" y="1889223"/>
            <a:ext cx="1082933" cy="3264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96D274-4789-4687-A6E1-187F07902876}"/>
              </a:ext>
            </a:extLst>
          </p:cNvPr>
          <p:cNvGrpSpPr/>
          <p:nvPr/>
        </p:nvGrpSpPr>
        <p:grpSpPr>
          <a:xfrm>
            <a:off x="490288" y="1102903"/>
            <a:ext cx="8474914" cy="4546390"/>
            <a:chOff x="1858543" y="982766"/>
            <a:chExt cx="8474914" cy="454639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5FE5E68-2981-4286-A3BD-9C952B440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8543" y="982766"/>
              <a:ext cx="8474914" cy="454639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D36C993-ED60-46C0-A632-EFFABF74B92F}"/>
                </a:ext>
              </a:extLst>
            </p:cNvPr>
            <p:cNvSpPr/>
            <p:nvPr/>
          </p:nvSpPr>
          <p:spPr>
            <a:xfrm>
              <a:off x="5662613" y="2755105"/>
              <a:ext cx="816768" cy="185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8DF7D9-2758-4C6B-960F-6D667745D6A4}"/>
                </a:ext>
              </a:extLst>
            </p:cNvPr>
            <p:cNvSpPr/>
            <p:nvPr/>
          </p:nvSpPr>
          <p:spPr>
            <a:xfrm>
              <a:off x="5662613" y="5198269"/>
              <a:ext cx="816768" cy="206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06BBB7-F136-41B2-8621-35045F0E045C}"/>
                </a:ext>
              </a:extLst>
            </p:cNvPr>
            <p:cNvSpPr/>
            <p:nvPr/>
          </p:nvSpPr>
          <p:spPr>
            <a:xfrm>
              <a:off x="8615362" y="5198269"/>
              <a:ext cx="865187" cy="206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653900-9367-4649-B168-985B8363F572}"/>
                </a:ext>
              </a:extLst>
            </p:cNvPr>
            <p:cNvSpPr/>
            <p:nvPr/>
          </p:nvSpPr>
          <p:spPr>
            <a:xfrm>
              <a:off x="2957512" y="5198269"/>
              <a:ext cx="865187" cy="206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FBEBBD9-CCA4-445C-9C0A-07B943C85754}"/>
              </a:ext>
            </a:extLst>
          </p:cNvPr>
          <p:cNvSpPr txBox="1"/>
          <p:nvPr/>
        </p:nvSpPr>
        <p:spPr>
          <a:xfrm>
            <a:off x="4757601" y="25692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24B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ko-KR" altLang="en-US">
              <a:solidFill>
                <a:srgbClr val="024B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4A6D49-E438-481F-A6B4-198E8DB7DA20}"/>
              </a:ext>
            </a:extLst>
          </p:cNvPr>
          <p:cNvSpPr txBox="1"/>
          <p:nvPr/>
        </p:nvSpPr>
        <p:spPr>
          <a:xfrm>
            <a:off x="1564650" y="52650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24B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ko-KR" altLang="en-US">
              <a:solidFill>
                <a:srgbClr val="024B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607046-25FF-43A4-8ED2-BDBB4CEC75C1}"/>
              </a:ext>
            </a:extLst>
          </p:cNvPr>
          <p:cNvSpPr txBox="1"/>
          <p:nvPr/>
        </p:nvSpPr>
        <p:spPr>
          <a:xfrm>
            <a:off x="4300401" y="52650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24B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ko-KR" altLang="en-US">
              <a:solidFill>
                <a:srgbClr val="024B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0EDA37-E065-4FE1-A7BC-927F56E54130}"/>
              </a:ext>
            </a:extLst>
          </p:cNvPr>
          <p:cNvSpPr txBox="1"/>
          <p:nvPr/>
        </p:nvSpPr>
        <p:spPr>
          <a:xfrm>
            <a:off x="7257502" y="52650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24B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ko-KR" altLang="en-US">
              <a:solidFill>
                <a:srgbClr val="024B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56E0E0-F403-4170-8A78-2567B84F88CF}"/>
                  </a:ext>
                </a:extLst>
              </p:cNvPr>
              <p:cNvSpPr txBox="1"/>
              <p:nvPr/>
            </p:nvSpPr>
            <p:spPr>
              <a:xfrm>
                <a:off x="10133922" y="1823794"/>
                <a:ext cx="1607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(3×512)</m:t>
                      </m:r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56E0E0-F403-4170-8A78-2567B84F8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922" y="1823794"/>
                <a:ext cx="1607138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F964C1-EBD5-452B-91D3-C3D45781959E}"/>
                  </a:ext>
                </a:extLst>
              </p:cNvPr>
              <p:cNvSpPr txBox="1"/>
              <p:nvPr/>
            </p:nvSpPr>
            <p:spPr>
              <a:xfrm>
                <a:off x="8732261" y="1823794"/>
                <a:ext cx="1607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F964C1-EBD5-452B-91D3-C3D45781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261" y="1823794"/>
                <a:ext cx="160713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44B2DE-309F-4694-B3E9-BFE4245E5043}"/>
                  </a:ext>
                </a:extLst>
              </p:cNvPr>
              <p:cNvSpPr txBox="1"/>
              <p:nvPr/>
            </p:nvSpPr>
            <p:spPr>
              <a:xfrm>
                <a:off x="10133922" y="5147587"/>
                <a:ext cx="1607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(3×64)</m:t>
                      </m:r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44B2DE-309F-4694-B3E9-BFE4245E5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922" y="5147587"/>
                <a:ext cx="1607138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4523F7-1596-42DC-96AB-2E21AB55B227}"/>
                  </a:ext>
                </a:extLst>
              </p:cNvPr>
              <p:cNvSpPr txBox="1"/>
              <p:nvPr/>
            </p:nvSpPr>
            <p:spPr>
              <a:xfrm>
                <a:off x="8732261" y="5147587"/>
                <a:ext cx="1607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4523F7-1596-42DC-96AB-2E21AB55B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261" y="5147587"/>
                <a:ext cx="1607138" cy="400110"/>
              </a:xfrm>
              <a:prstGeom prst="rect">
                <a:avLst/>
              </a:prstGeom>
              <a:blipFill>
                <a:blip r:embed="rId7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09790-579E-4852-8729-77AF8C057A43}"/>
                  </a:ext>
                </a:extLst>
              </p:cNvPr>
              <p:cNvSpPr txBox="1"/>
              <p:nvPr/>
            </p:nvSpPr>
            <p:spPr>
              <a:xfrm>
                <a:off x="10133922" y="3014261"/>
                <a:ext cx="1607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(512×64)</m:t>
                      </m:r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F09790-579E-4852-8729-77AF8C057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922" y="3014261"/>
                <a:ext cx="1607138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EAB007-F84E-4560-B8E6-385D6349A5A1}"/>
                  </a:ext>
                </a:extLst>
              </p:cNvPr>
              <p:cNvSpPr txBox="1"/>
              <p:nvPr/>
            </p:nvSpPr>
            <p:spPr>
              <a:xfrm>
                <a:off x="8732261" y="3014261"/>
                <a:ext cx="1607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EAB007-F84E-4560-B8E6-385D6349A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261" y="3014261"/>
                <a:ext cx="1607138" cy="400110"/>
              </a:xfrm>
              <a:prstGeom prst="rect">
                <a:avLst/>
              </a:prstGeom>
              <a:blipFill>
                <a:blip r:embed="rId9"/>
                <a:stretch>
                  <a:fillRect l="-3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9F608623-7E83-4E30-9431-7137820CF0A1}"/>
              </a:ext>
            </a:extLst>
          </p:cNvPr>
          <p:cNvSpPr txBox="1"/>
          <p:nvPr/>
        </p:nvSpPr>
        <p:spPr>
          <a:xfrm>
            <a:off x="9929988" y="1263294"/>
            <a:ext cx="2015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of Matrix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64F7524-AB2E-437A-B4D4-F658695C14FE}"/>
              </a:ext>
            </a:extLst>
          </p:cNvPr>
          <p:cNvCxnSpPr>
            <a:cxnSpLocks/>
          </p:cNvCxnSpPr>
          <p:nvPr/>
        </p:nvCxnSpPr>
        <p:spPr>
          <a:xfrm>
            <a:off x="6414149" y="2023849"/>
            <a:ext cx="2783247" cy="0"/>
          </a:xfrm>
          <a:prstGeom prst="straightConnector1">
            <a:avLst/>
          </a:prstGeom>
          <a:ln w="25400">
            <a:solidFill>
              <a:srgbClr val="024B8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54411F7-F4CF-4457-A328-CA8FB4544966}"/>
              </a:ext>
            </a:extLst>
          </p:cNvPr>
          <p:cNvCxnSpPr>
            <a:cxnSpLocks/>
          </p:cNvCxnSpPr>
          <p:nvPr/>
        </p:nvCxnSpPr>
        <p:spPr>
          <a:xfrm>
            <a:off x="6414149" y="3214316"/>
            <a:ext cx="2255965" cy="0"/>
          </a:xfrm>
          <a:prstGeom prst="straightConnector1">
            <a:avLst/>
          </a:prstGeom>
          <a:ln w="25400">
            <a:solidFill>
              <a:srgbClr val="024B8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CDB9D43-3A03-4F11-BA0D-BAE72C6B5004}"/>
              </a:ext>
            </a:extLst>
          </p:cNvPr>
          <p:cNvCxnSpPr>
            <a:cxnSpLocks/>
          </p:cNvCxnSpPr>
          <p:nvPr/>
        </p:nvCxnSpPr>
        <p:spPr>
          <a:xfrm>
            <a:off x="8467725" y="5347642"/>
            <a:ext cx="497477" cy="0"/>
          </a:xfrm>
          <a:prstGeom prst="straightConnector1">
            <a:avLst/>
          </a:prstGeom>
          <a:ln w="25400">
            <a:solidFill>
              <a:srgbClr val="024B8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4374156-5622-4423-A58E-A61049CEBBCA}"/>
              </a:ext>
            </a:extLst>
          </p:cNvPr>
          <p:cNvSpPr txBox="1"/>
          <p:nvPr/>
        </p:nvSpPr>
        <p:spPr>
          <a:xfrm>
            <a:off x="1932577" y="29992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24B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endParaRPr lang="ko-KR" altLang="en-US">
              <a:solidFill>
                <a:srgbClr val="024B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070349AB-482F-4E8E-B944-865BDD1FB928}"/>
              </a:ext>
            </a:extLst>
          </p:cNvPr>
          <p:cNvSpPr/>
          <p:nvPr/>
        </p:nvSpPr>
        <p:spPr>
          <a:xfrm rot="5400000">
            <a:off x="10678029" y="4200918"/>
            <a:ext cx="449580" cy="372726"/>
          </a:xfrm>
          <a:prstGeom prst="rightArrow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421993-E18F-4018-9717-688A54C13F91}"/>
              </a:ext>
            </a:extLst>
          </p:cNvPr>
          <p:cNvCxnSpPr>
            <a:cxnSpLocks/>
          </p:cNvCxnSpPr>
          <p:nvPr/>
        </p:nvCxnSpPr>
        <p:spPr>
          <a:xfrm>
            <a:off x="10922748" y="2142938"/>
            <a:ext cx="416766" cy="0"/>
          </a:xfrm>
          <a:prstGeom prst="line">
            <a:avLst/>
          </a:prstGeom>
          <a:ln w="12700">
            <a:solidFill>
              <a:srgbClr val="024B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2183919-95FB-4167-9C62-431B68DE8122}"/>
              </a:ext>
            </a:extLst>
          </p:cNvPr>
          <p:cNvCxnSpPr>
            <a:cxnSpLocks/>
          </p:cNvCxnSpPr>
          <p:nvPr/>
        </p:nvCxnSpPr>
        <p:spPr>
          <a:xfrm>
            <a:off x="10981479" y="5470338"/>
            <a:ext cx="316754" cy="0"/>
          </a:xfrm>
          <a:prstGeom prst="line">
            <a:avLst/>
          </a:prstGeom>
          <a:ln w="12700">
            <a:solidFill>
              <a:srgbClr val="024B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869FDBC4-9F1D-4FA1-AA4D-1386381F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Self-Attention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2E7CB8-CA42-458B-8BE6-206E5C1F838A}"/>
                  </a:ext>
                </a:extLst>
              </p:cNvPr>
              <p:cNvSpPr txBox="1"/>
              <p:nvPr/>
            </p:nvSpPr>
            <p:spPr>
              <a:xfrm>
                <a:off x="9812203" y="2139644"/>
                <a:ext cx="197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𝑠𝑒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𝑙𝑒𝑛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2E7CB8-CA42-458B-8BE6-206E5C1F8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203" y="2139644"/>
                <a:ext cx="1971487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타원 40">
            <a:extLst>
              <a:ext uri="{FF2B5EF4-FFF2-40B4-BE49-F238E27FC236}">
                <a16:creationId xmlns:a16="http://schemas.microsoft.com/office/drawing/2014/main" id="{B620F340-4F3C-4F6A-9CBD-75C4F6F03F75}"/>
              </a:ext>
            </a:extLst>
          </p:cNvPr>
          <p:cNvSpPr/>
          <p:nvPr/>
        </p:nvSpPr>
        <p:spPr>
          <a:xfrm>
            <a:off x="1541461" y="4837549"/>
            <a:ext cx="960777" cy="960777"/>
          </a:xfrm>
          <a:prstGeom prst="ellipse">
            <a:avLst/>
          </a:prstGeom>
          <a:noFill/>
          <a:ln w="38100">
            <a:solidFill>
              <a:srgbClr val="024B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29D47B1-9B70-4126-8737-CC22177B622A}"/>
              </a:ext>
            </a:extLst>
          </p:cNvPr>
          <p:cNvSpPr/>
          <p:nvPr/>
        </p:nvSpPr>
        <p:spPr>
          <a:xfrm>
            <a:off x="4277212" y="4837549"/>
            <a:ext cx="960777" cy="960777"/>
          </a:xfrm>
          <a:prstGeom prst="ellipse">
            <a:avLst/>
          </a:prstGeom>
          <a:noFill/>
          <a:ln w="38100">
            <a:solidFill>
              <a:srgbClr val="024B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9072A11-92C1-4EC4-A19D-CAAC3D7CFB73}"/>
              </a:ext>
            </a:extLst>
          </p:cNvPr>
          <p:cNvSpPr/>
          <p:nvPr/>
        </p:nvSpPr>
        <p:spPr>
          <a:xfrm>
            <a:off x="7231191" y="4837549"/>
            <a:ext cx="960777" cy="960777"/>
          </a:xfrm>
          <a:prstGeom prst="ellipse">
            <a:avLst/>
          </a:prstGeom>
          <a:noFill/>
          <a:ln w="38100">
            <a:solidFill>
              <a:srgbClr val="024B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FE7EF6-0F10-408D-8942-838DC41F8858}"/>
                  </a:ext>
                </a:extLst>
              </p:cNvPr>
              <p:cNvSpPr txBox="1"/>
              <p:nvPr/>
            </p:nvSpPr>
            <p:spPr>
              <a:xfrm>
                <a:off x="9802678" y="5477156"/>
                <a:ext cx="1971487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𝑠𝑒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𝑙𝑒𝑛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FE7EF6-0F10-408D-8942-838DC41F8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678" y="5477156"/>
                <a:ext cx="1971487" cy="423770"/>
              </a:xfrm>
              <a:prstGeom prst="rect">
                <a:avLst/>
              </a:prstGeom>
              <a:blipFill>
                <a:blip r:embed="rId11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8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C21577-FC11-4F43-B681-A257BBD32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21" y="521224"/>
            <a:ext cx="6575889" cy="58155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920542"/>
            <a:ext cx="317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Contents</a:t>
            </a:r>
            <a:endParaRPr lang="ko-KR" altLang="en-US" sz="4200" b="1" dirty="0">
              <a:solidFill>
                <a:schemeClr val="bg1"/>
              </a:solidFill>
              <a:latin typeface="Times New Roman" panose="02020603050405020304" pitchFamily="18" charset="0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689904" y="2157631"/>
            <a:ext cx="2919645" cy="523220"/>
            <a:chOff x="1191929" y="2733040"/>
            <a:chExt cx="291964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1354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Introduction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689904" y="2746101"/>
            <a:ext cx="2908360" cy="523220"/>
            <a:chOff x="1191929" y="2733040"/>
            <a:chExt cx="2908360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1241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Architecture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689904" y="3334571"/>
            <a:ext cx="3714222" cy="523220"/>
            <a:chOff x="1191929" y="2733040"/>
            <a:chExt cx="3714222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930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Word Embedding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689904" y="3923041"/>
            <a:ext cx="3126497" cy="523220"/>
            <a:chOff x="1191929" y="2733040"/>
            <a:chExt cx="3126497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3423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Self-Attention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7DE94C-6705-459A-A4F0-1CF9DAF7FBCB}"/>
              </a:ext>
            </a:extLst>
          </p:cNvPr>
          <p:cNvGrpSpPr/>
          <p:nvPr/>
        </p:nvGrpSpPr>
        <p:grpSpPr>
          <a:xfrm>
            <a:off x="689904" y="4511511"/>
            <a:ext cx="4032194" cy="523220"/>
            <a:chOff x="1191929" y="2733040"/>
            <a:chExt cx="4032194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D79D2E-D4AF-4E65-B291-EF9891681AE4}"/>
                </a:ext>
              </a:extLst>
            </p:cNvPr>
            <p:cNvSpPr txBox="1"/>
            <p:nvPr/>
          </p:nvSpPr>
          <p:spPr>
            <a:xfrm>
              <a:off x="1191929" y="2733040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A447EF-50F8-4435-B2C7-4A9626DA9423}"/>
                </a:ext>
              </a:extLst>
            </p:cNvPr>
            <p:cNvSpPr txBox="1"/>
            <p:nvPr/>
          </p:nvSpPr>
          <p:spPr>
            <a:xfrm>
              <a:off x="1976118" y="2733040"/>
              <a:ext cx="3248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Positional Encoding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79687DE-6D07-4DEA-AD36-C2EA54C5CBA5}"/>
              </a:ext>
            </a:extLst>
          </p:cNvPr>
          <p:cNvGrpSpPr/>
          <p:nvPr/>
        </p:nvGrpSpPr>
        <p:grpSpPr>
          <a:xfrm>
            <a:off x="689904" y="5099981"/>
            <a:ext cx="2116541" cy="523220"/>
            <a:chOff x="1191929" y="2733040"/>
            <a:chExt cx="2116541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791503-D115-4809-B37F-481130D8BAD9}"/>
                </a:ext>
              </a:extLst>
            </p:cNvPr>
            <p:cNvSpPr txBox="1"/>
            <p:nvPr/>
          </p:nvSpPr>
          <p:spPr>
            <a:xfrm>
              <a:off x="1191929" y="2733040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#6 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AF3FDA-FE13-4E03-B7DD-8BF28536552F}"/>
                </a:ext>
              </a:extLst>
            </p:cNvPr>
            <p:cNvSpPr txBox="1"/>
            <p:nvPr/>
          </p:nvSpPr>
          <p:spPr>
            <a:xfrm>
              <a:off x="1976118" y="2733040"/>
              <a:ext cx="1332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Process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E3CEBA-6E6B-4164-B9C5-EE0DEFAD9C8B}"/>
              </a:ext>
            </a:extLst>
          </p:cNvPr>
          <p:cNvGrpSpPr/>
          <p:nvPr/>
        </p:nvGrpSpPr>
        <p:grpSpPr>
          <a:xfrm>
            <a:off x="689904" y="5688452"/>
            <a:ext cx="2685672" cy="523220"/>
            <a:chOff x="1191929" y="2733040"/>
            <a:chExt cx="2685672" cy="5232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1D80F6-6F53-4FFC-BF2E-58B5AD9FDD82}"/>
                </a:ext>
              </a:extLst>
            </p:cNvPr>
            <p:cNvSpPr txBox="1"/>
            <p:nvPr/>
          </p:nvSpPr>
          <p:spPr>
            <a:xfrm>
              <a:off x="1191929" y="2733040"/>
              <a:ext cx="633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#7 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45A8BE-4C3B-42FF-A40E-D01D75C237B4}"/>
                </a:ext>
              </a:extLst>
            </p:cNvPr>
            <p:cNvSpPr txBox="1"/>
            <p:nvPr/>
          </p:nvSpPr>
          <p:spPr>
            <a:xfrm>
              <a:off x="1976118" y="2733040"/>
              <a:ext cx="19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Conclusion</a:t>
              </a:r>
              <a:endParaRPr lang="ko-KR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57B750-6E5D-476B-8092-CCFD45C2F138}"/>
              </a:ext>
            </a:extLst>
          </p:cNvPr>
          <p:cNvSpPr/>
          <p:nvPr/>
        </p:nvSpPr>
        <p:spPr>
          <a:xfrm>
            <a:off x="6096000" y="6454588"/>
            <a:ext cx="609600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741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9D35BC59-8CC6-488A-95BA-2E49D41A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Self-Attention</a:t>
            </a: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3B7A1A-59CC-4EB2-B760-04111EB5D882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66F567D-9005-4B7C-A512-404040C5E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9DA22E9-3D52-4C27-A692-43FE5C41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474" t="40881" r="23060" b="33653"/>
            <a:stretch>
              <a:fillRect/>
            </a:stretch>
          </p:blipFill>
          <p:spPr>
            <a:xfrm>
              <a:off x="1504229" y="3011490"/>
              <a:ext cx="1996931" cy="1272371"/>
            </a:xfrm>
            <a:custGeom>
              <a:avLst/>
              <a:gdLst>
                <a:gd name="connsiteX0" fmla="*/ 0 w 1996931"/>
                <a:gd name="connsiteY0" fmla="*/ 931862 h 1272371"/>
                <a:gd name="connsiteX1" fmla="*/ 815109 w 1996931"/>
                <a:gd name="connsiteY1" fmla="*/ 931862 h 1272371"/>
                <a:gd name="connsiteX2" fmla="*/ 815109 w 1996931"/>
                <a:gd name="connsiteY2" fmla="*/ 1272371 h 1272371"/>
                <a:gd name="connsiteX3" fmla="*/ 0 w 1996931"/>
                <a:gd name="connsiteY3" fmla="*/ 1272371 h 1272371"/>
                <a:gd name="connsiteX4" fmla="*/ 1181821 w 1996931"/>
                <a:gd name="connsiteY4" fmla="*/ 805655 h 1272371"/>
                <a:gd name="connsiteX5" fmla="*/ 1996931 w 1996931"/>
                <a:gd name="connsiteY5" fmla="*/ 805655 h 1272371"/>
                <a:gd name="connsiteX6" fmla="*/ 1996931 w 1996931"/>
                <a:gd name="connsiteY6" fmla="*/ 1272371 h 1272371"/>
                <a:gd name="connsiteX7" fmla="*/ 1181821 w 1996931"/>
                <a:gd name="connsiteY7" fmla="*/ 1272371 h 1272371"/>
                <a:gd name="connsiteX8" fmla="*/ 1181821 w 1996931"/>
                <a:gd name="connsiteY8" fmla="*/ 931862 h 1272371"/>
                <a:gd name="connsiteX9" fmla="*/ 1181821 w 1996931"/>
                <a:gd name="connsiteY9" fmla="*/ 835023 h 1272371"/>
                <a:gd name="connsiteX10" fmla="*/ 1181821 w 1996931"/>
                <a:gd name="connsiteY10" fmla="*/ 0 h 1272371"/>
                <a:gd name="connsiteX11" fmla="*/ 1996931 w 1996931"/>
                <a:gd name="connsiteY11" fmla="*/ 0 h 1272371"/>
                <a:gd name="connsiteX12" fmla="*/ 1996931 w 1996931"/>
                <a:gd name="connsiteY12" fmla="*/ 340508 h 1272371"/>
                <a:gd name="connsiteX13" fmla="*/ 1181821 w 1996931"/>
                <a:gd name="connsiteY13" fmla="*/ 340508 h 127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6931" h="1272371">
                  <a:moveTo>
                    <a:pt x="0" y="931862"/>
                  </a:moveTo>
                  <a:lnTo>
                    <a:pt x="815109" y="931862"/>
                  </a:lnTo>
                  <a:lnTo>
                    <a:pt x="815109" y="1272371"/>
                  </a:lnTo>
                  <a:lnTo>
                    <a:pt x="0" y="1272371"/>
                  </a:lnTo>
                  <a:close/>
                  <a:moveTo>
                    <a:pt x="1181821" y="805655"/>
                  </a:moveTo>
                  <a:lnTo>
                    <a:pt x="1996931" y="805655"/>
                  </a:lnTo>
                  <a:lnTo>
                    <a:pt x="1996931" y="1272371"/>
                  </a:lnTo>
                  <a:lnTo>
                    <a:pt x="1181821" y="1272371"/>
                  </a:lnTo>
                  <a:lnTo>
                    <a:pt x="1181821" y="931862"/>
                  </a:lnTo>
                  <a:lnTo>
                    <a:pt x="1181821" y="835023"/>
                  </a:lnTo>
                  <a:close/>
                  <a:moveTo>
                    <a:pt x="1181821" y="0"/>
                  </a:moveTo>
                  <a:lnTo>
                    <a:pt x="1996931" y="0"/>
                  </a:lnTo>
                  <a:lnTo>
                    <a:pt x="1996931" y="340508"/>
                  </a:lnTo>
                  <a:lnTo>
                    <a:pt x="1181821" y="340508"/>
                  </a:lnTo>
                  <a:close/>
                </a:path>
              </a:pathLst>
            </a:cu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6A0F-BB5B-4FFC-9C4C-9AB27ECF4C32}"/>
                  </a:ext>
                </a:extLst>
              </p:cNvPr>
              <p:cNvSpPr txBox="1"/>
              <p:nvPr/>
            </p:nvSpPr>
            <p:spPr>
              <a:xfrm>
                <a:off x="5219156" y="787574"/>
                <a:ext cx="65514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(Inner product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𝑄𝑢𝑒𝑟𝑦</m:t>
                    </m:r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𝐾𝑒𝑦</m:t>
                    </m:r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matrix)</a:t>
                </a:r>
                <a:endPara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6A0F-BB5B-4FFC-9C4C-9AB27ECF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56" y="787574"/>
                <a:ext cx="6551403" cy="461665"/>
              </a:xfrm>
              <a:prstGeom prst="rect">
                <a:avLst/>
              </a:prstGeom>
              <a:blipFill>
                <a:blip r:embed="rId4"/>
                <a:stretch>
                  <a:fillRect l="-1395" t="-10526" r="-372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E44C6B15-588B-4AF8-8CBE-F3D4E9F0D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959" y="1987845"/>
            <a:ext cx="7446911" cy="20472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46F2A8-7A52-4727-9569-21ED93D68826}"/>
              </a:ext>
            </a:extLst>
          </p:cNvPr>
          <p:cNvSpPr/>
          <p:nvPr/>
        </p:nvSpPr>
        <p:spPr>
          <a:xfrm>
            <a:off x="9801390" y="3828885"/>
            <a:ext cx="219456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370963-F3FB-4B4B-B929-99814DAD536F}"/>
              </a:ext>
            </a:extLst>
          </p:cNvPr>
          <p:cNvGrpSpPr/>
          <p:nvPr/>
        </p:nvGrpSpPr>
        <p:grpSpPr>
          <a:xfrm>
            <a:off x="4918437" y="1674332"/>
            <a:ext cx="1607138" cy="400110"/>
            <a:chOff x="1249002" y="3474652"/>
            <a:chExt cx="1607138" cy="40011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4F4099C-D25D-4FF2-9EF0-03000636DB59}"/>
                </a:ext>
              </a:extLst>
            </p:cNvPr>
            <p:cNvSpPr/>
            <p:nvPr/>
          </p:nvSpPr>
          <p:spPr>
            <a:xfrm>
              <a:off x="1549721" y="3535932"/>
              <a:ext cx="953512" cy="3264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E53124-C30E-4664-8605-A9DA4DE32A8C}"/>
                    </a:ext>
                  </a:extLst>
                </p:cNvPr>
                <p:cNvSpPr txBox="1"/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(3×64)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E53124-C30E-4664-8605-A9DA4DE32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17C654-77A3-4879-8557-61016CF88ADC}"/>
              </a:ext>
            </a:extLst>
          </p:cNvPr>
          <p:cNvGrpSpPr/>
          <p:nvPr/>
        </p:nvGrpSpPr>
        <p:grpSpPr>
          <a:xfrm>
            <a:off x="7343845" y="1674332"/>
            <a:ext cx="1607138" cy="400110"/>
            <a:chOff x="1249002" y="3474652"/>
            <a:chExt cx="1607138" cy="40011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F772149-70E0-466F-B0C6-C89809A37D57}"/>
                </a:ext>
              </a:extLst>
            </p:cNvPr>
            <p:cNvSpPr/>
            <p:nvPr/>
          </p:nvSpPr>
          <p:spPr>
            <a:xfrm>
              <a:off x="1549721" y="3535932"/>
              <a:ext cx="953512" cy="3264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D5D893-7FAB-4793-A637-A2ACD447CDE6}"/>
                    </a:ext>
                  </a:extLst>
                </p:cNvPr>
                <p:cNvSpPr txBox="1"/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(64×3)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E8C8408-4A17-4E2B-A024-2EDE18A2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E1EE5A-C171-4C03-9AA1-C9ADC95509F2}"/>
              </a:ext>
            </a:extLst>
          </p:cNvPr>
          <p:cNvGrpSpPr/>
          <p:nvPr/>
        </p:nvGrpSpPr>
        <p:grpSpPr>
          <a:xfrm>
            <a:off x="9930930" y="1674332"/>
            <a:ext cx="1607138" cy="400110"/>
            <a:chOff x="6096000" y="1218367"/>
            <a:chExt cx="1607138" cy="40011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0A0EA59-B2CC-439E-A78C-D61EF62BE65B}"/>
                </a:ext>
              </a:extLst>
            </p:cNvPr>
            <p:cNvSpPr/>
            <p:nvPr/>
          </p:nvSpPr>
          <p:spPr>
            <a:xfrm>
              <a:off x="6457679" y="1279647"/>
              <a:ext cx="834661" cy="3264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7F31EFF-EE66-4313-AFA5-CABFDA63FAE4}"/>
                    </a:ext>
                  </a:extLst>
                </p:cNvPr>
                <p:cNvSpPr txBox="1"/>
                <p:nvPr/>
              </p:nvSpPr>
              <p:spPr>
                <a:xfrm>
                  <a:off x="6096000" y="1218367"/>
                  <a:ext cx="16071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(3×3)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36A3008-D328-4DCC-B839-D0BCA611C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218367"/>
                  <a:ext cx="1607138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5E1D973-C292-4471-9A36-56EE009A0E55}"/>
              </a:ext>
            </a:extLst>
          </p:cNvPr>
          <p:cNvSpPr/>
          <p:nvPr/>
        </p:nvSpPr>
        <p:spPr>
          <a:xfrm>
            <a:off x="9216166" y="1712453"/>
            <a:ext cx="449580" cy="372726"/>
          </a:xfrm>
          <a:prstGeom prst="rightArrow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FBDC24-C5AD-4801-99C6-D1DF7D8751A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65581" y="3581111"/>
            <a:ext cx="3404978" cy="16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8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9D35BC59-8CC6-488A-95BA-2E49D41A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Self-Attention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DDA572-583C-4CE7-B23E-9CE0451C0D4D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66F567D-9005-4B7C-A512-404040C5E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9DA22E9-3D52-4C27-A692-43FE5C41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474" t="40881" r="23060" b="33653"/>
            <a:stretch>
              <a:fillRect/>
            </a:stretch>
          </p:blipFill>
          <p:spPr>
            <a:xfrm>
              <a:off x="1504229" y="3011490"/>
              <a:ext cx="1996931" cy="1272371"/>
            </a:xfrm>
            <a:custGeom>
              <a:avLst/>
              <a:gdLst>
                <a:gd name="connsiteX0" fmla="*/ 0 w 1996931"/>
                <a:gd name="connsiteY0" fmla="*/ 931862 h 1272371"/>
                <a:gd name="connsiteX1" fmla="*/ 815109 w 1996931"/>
                <a:gd name="connsiteY1" fmla="*/ 931862 h 1272371"/>
                <a:gd name="connsiteX2" fmla="*/ 815109 w 1996931"/>
                <a:gd name="connsiteY2" fmla="*/ 1272371 h 1272371"/>
                <a:gd name="connsiteX3" fmla="*/ 0 w 1996931"/>
                <a:gd name="connsiteY3" fmla="*/ 1272371 h 1272371"/>
                <a:gd name="connsiteX4" fmla="*/ 1181821 w 1996931"/>
                <a:gd name="connsiteY4" fmla="*/ 805655 h 1272371"/>
                <a:gd name="connsiteX5" fmla="*/ 1996931 w 1996931"/>
                <a:gd name="connsiteY5" fmla="*/ 805655 h 1272371"/>
                <a:gd name="connsiteX6" fmla="*/ 1996931 w 1996931"/>
                <a:gd name="connsiteY6" fmla="*/ 1272371 h 1272371"/>
                <a:gd name="connsiteX7" fmla="*/ 1181821 w 1996931"/>
                <a:gd name="connsiteY7" fmla="*/ 1272371 h 1272371"/>
                <a:gd name="connsiteX8" fmla="*/ 1181821 w 1996931"/>
                <a:gd name="connsiteY8" fmla="*/ 931862 h 1272371"/>
                <a:gd name="connsiteX9" fmla="*/ 1181821 w 1996931"/>
                <a:gd name="connsiteY9" fmla="*/ 835023 h 1272371"/>
                <a:gd name="connsiteX10" fmla="*/ 1181821 w 1996931"/>
                <a:gd name="connsiteY10" fmla="*/ 0 h 1272371"/>
                <a:gd name="connsiteX11" fmla="*/ 1996931 w 1996931"/>
                <a:gd name="connsiteY11" fmla="*/ 0 h 1272371"/>
                <a:gd name="connsiteX12" fmla="*/ 1996931 w 1996931"/>
                <a:gd name="connsiteY12" fmla="*/ 340508 h 1272371"/>
                <a:gd name="connsiteX13" fmla="*/ 1181821 w 1996931"/>
                <a:gd name="connsiteY13" fmla="*/ 340508 h 127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6931" h="1272371">
                  <a:moveTo>
                    <a:pt x="0" y="931862"/>
                  </a:moveTo>
                  <a:lnTo>
                    <a:pt x="815109" y="931862"/>
                  </a:lnTo>
                  <a:lnTo>
                    <a:pt x="815109" y="1272371"/>
                  </a:lnTo>
                  <a:lnTo>
                    <a:pt x="0" y="1272371"/>
                  </a:lnTo>
                  <a:close/>
                  <a:moveTo>
                    <a:pt x="1181821" y="805655"/>
                  </a:moveTo>
                  <a:lnTo>
                    <a:pt x="1996931" y="805655"/>
                  </a:lnTo>
                  <a:lnTo>
                    <a:pt x="1996931" y="1272371"/>
                  </a:lnTo>
                  <a:lnTo>
                    <a:pt x="1181821" y="1272371"/>
                  </a:lnTo>
                  <a:lnTo>
                    <a:pt x="1181821" y="931862"/>
                  </a:lnTo>
                  <a:lnTo>
                    <a:pt x="1181821" y="835023"/>
                  </a:lnTo>
                  <a:close/>
                  <a:moveTo>
                    <a:pt x="1181821" y="0"/>
                  </a:moveTo>
                  <a:lnTo>
                    <a:pt x="1996931" y="0"/>
                  </a:lnTo>
                  <a:lnTo>
                    <a:pt x="1996931" y="340508"/>
                  </a:lnTo>
                  <a:lnTo>
                    <a:pt x="1181821" y="340508"/>
                  </a:lnTo>
                  <a:close/>
                </a:path>
              </a:pathLst>
            </a:cu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6A0F-BB5B-4FFC-9C4C-9AB27ECF4C32}"/>
                  </a:ext>
                </a:extLst>
              </p:cNvPr>
              <p:cNvSpPr txBox="1"/>
              <p:nvPr/>
            </p:nvSpPr>
            <p:spPr>
              <a:xfrm>
                <a:off x="5219156" y="787574"/>
                <a:ext cx="5676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(Inner product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𝑄𝑢𝑒𝑟𝑦</m:t>
                    </m:r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𝐾𝑒𝑦</m:t>
                    </m:r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6A0F-BB5B-4FFC-9C4C-9AB27ECF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56" y="787574"/>
                <a:ext cx="5676901" cy="461665"/>
              </a:xfrm>
              <a:prstGeom prst="rect">
                <a:avLst/>
              </a:prstGeom>
              <a:blipFill>
                <a:blip r:embed="rId4"/>
                <a:stretch>
                  <a:fillRect l="-1611" t="-10526" r="-967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BAF2A10-098D-4987-8C0A-9886872B0D40}"/>
              </a:ext>
            </a:extLst>
          </p:cNvPr>
          <p:cNvSpPr txBox="1"/>
          <p:nvPr/>
        </p:nvSpPr>
        <p:spPr>
          <a:xfrm>
            <a:off x="6890872" y="1718513"/>
            <a:ext cx="479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inner product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two vectors</a:t>
            </a:r>
          </a:p>
          <a:p>
            <a:r>
              <a:rPr lang="en-US" altLang="ko-KR" sz="5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how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two vectors are.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5FC02B-3AD3-40E5-8162-81C22A1255F8}"/>
                  </a:ext>
                </a:extLst>
              </p:cNvPr>
              <p:cNvSpPr txBox="1"/>
              <p:nvPr/>
            </p:nvSpPr>
            <p:spPr>
              <a:xfrm>
                <a:off x="7096801" y="2689783"/>
                <a:ext cx="414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Inner product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ko-KR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ko-KR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ko-KR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=|</m:t>
                    </m:r>
                    <m:r>
                      <a:rPr lang="en-US" altLang="ko-KR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ko-KR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||</m:t>
                    </m:r>
                    <m:r>
                      <a:rPr lang="en-US" altLang="ko-KR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ko-KR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5FC02B-3AD3-40E5-8162-81C22A125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801" y="2689783"/>
                <a:ext cx="4149809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2B0537-9E05-46BD-B5EF-76EF8029B437}"/>
              </a:ext>
            </a:extLst>
          </p:cNvPr>
          <p:cNvGrpSpPr/>
          <p:nvPr/>
        </p:nvGrpSpPr>
        <p:grpSpPr>
          <a:xfrm>
            <a:off x="6461998" y="3365197"/>
            <a:ext cx="2468355" cy="1674076"/>
            <a:chOff x="4564618" y="4216832"/>
            <a:chExt cx="2468355" cy="1674076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08B71B8F-AF7C-47DE-B9D6-2B3E8646A9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252" y="4530365"/>
              <a:ext cx="581011" cy="88846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BBC10AD-B71C-4D6F-BBC9-3BBBCDAE3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3727" y="5420209"/>
              <a:ext cx="1960231" cy="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A600E29-1C91-4446-AE71-49E4B8A453E2}"/>
                    </a:ext>
                  </a:extLst>
                </p:cNvPr>
                <p:cNvSpPr txBox="1"/>
                <p:nvPr/>
              </p:nvSpPr>
              <p:spPr>
                <a:xfrm>
                  <a:off x="4564618" y="5521576"/>
                  <a:ext cx="12940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ko-KR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func>
                          <m:funcPr>
                            <m:ctrlPr>
                              <a:rPr lang="en-US" altLang="ko-KR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ko-KR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ko-KR" altLang="en-US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1CFC1CA-254C-4F6F-8811-B6588FDBB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618" y="5521576"/>
                  <a:ext cx="129405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DE3E36A-41DD-4284-9FDD-8C1FC47F5C50}"/>
                    </a:ext>
                  </a:extLst>
                </p:cNvPr>
                <p:cNvSpPr txBox="1"/>
                <p:nvPr/>
              </p:nvSpPr>
              <p:spPr>
                <a:xfrm>
                  <a:off x="6294921" y="5521576"/>
                  <a:ext cx="5522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ko-KR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  <m:r>
                          <a:rPr lang="en-US" altLang="ko-KR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oMath>
                    </m:oMathPara>
                  </a14:m>
                  <a:endParaRPr lang="ko-KR" altLang="en-US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847CD85-4FB3-4175-AE7E-81372E341D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4921" y="5521576"/>
                  <a:ext cx="55220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F5F8C04-B632-4F44-BC89-B746AB0EA0AB}"/>
                </a:ext>
              </a:extLst>
            </p:cNvPr>
            <p:cNvCxnSpPr/>
            <p:nvPr/>
          </p:nvCxnSpPr>
          <p:spPr>
            <a:xfrm>
              <a:off x="5387589" y="4553015"/>
              <a:ext cx="0" cy="86581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D7EFD10-2EAF-43D3-8FBA-6215039E14C7}"/>
                </a:ext>
              </a:extLst>
            </p:cNvPr>
            <p:cNvCxnSpPr>
              <a:cxnSpLocks/>
            </p:cNvCxnSpPr>
            <p:nvPr/>
          </p:nvCxnSpPr>
          <p:spPr>
            <a:xfrm>
              <a:off x="4803727" y="5468180"/>
              <a:ext cx="590536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7E0A1C0-0D7A-4E92-94A6-A6E588900F31}"/>
                </a:ext>
              </a:extLst>
            </p:cNvPr>
            <p:cNvCxnSpPr>
              <a:cxnSpLocks/>
            </p:cNvCxnSpPr>
            <p:nvPr/>
          </p:nvCxnSpPr>
          <p:spPr>
            <a:xfrm>
              <a:off x="4803727" y="5521576"/>
              <a:ext cx="1960231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D8C74A1-F298-4153-AEE5-32882E93E7E7}"/>
                    </a:ext>
                  </a:extLst>
                </p:cNvPr>
                <p:cNvSpPr txBox="1"/>
                <p:nvPr/>
              </p:nvSpPr>
              <p:spPr>
                <a:xfrm>
                  <a:off x="6731173" y="5194124"/>
                  <a:ext cx="301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oMath>
                    </m:oMathPara>
                  </a14:m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085BD93-4E57-48D5-B17E-BAC95A0BD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173" y="5194124"/>
                  <a:ext cx="30180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3A9A0D-35E5-4A87-A888-027AEE06EA44}"/>
                    </a:ext>
                  </a:extLst>
                </p:cNvPr>
                <p:cNvSpPr txBox="1"/>
                <p:nvPr/>
              </p:nvSpPr>
              <p:spPr>
                <a:xfrm>
                  <a:off x="5325871" y="4216832"/>
                  <a:ext cx="301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A6F1111-F362-4F04-AB60-5D1B0B511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871" y="4216832"/>
                  <a:ext cx="3018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6B2A34FA-AA4A-48A8-A31D-30518FBF34F1}"/>
                </a:ext>
              </a:extLst>
            </p:cNvPr>
            <p:cNvSpPr/>
            <p:nvPr/>
          </p:nvSpPr>
          <p:spPr>
            <a:xfrm>
              <a:off x="4818674" y="5233262"/>
              <a:ext cx="252219" cy="183500"/>
            </a:xfrm>
            <a:custGeom>
              <a:avLst/>
              <a:gdLst>
                <a:gd name="connsiteX0" fmla="*/ 120502 w 252219"/>
                <a:gd name="connsiteY0" fmla="*/ 0 h 183500"/>
                <a:gd name="connsiteX1" fmla="*/ 139433 w 252219"/>
                <a:gd name="connsiteY1" fmla="*/ 3822 h 183500"/>
                <a:gd name="connsiteX2" fmla="*/ 252219 w 252219"/>
                <a:gd name="connsiteY2" fmla="*/ 173976 h 183500"/>
                <a:gd name="connsiteX3" fmla="*/ 250296 w 252219"/>
                <a:gd name="connsiteY3" fmla="*/ 183500 h 183500"/>
                <a:gd name="connsiteX4" fmla="*/ 0 w 252219"/>
                <a:gd name="connsiteY4" fmla="*/ 183500 h 18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19" h="183500">
                  <a:moveTo>
                    <a:pt x="120502" y="0"/>
                  </a:moveTo>
                  <a:lnTo>
                    <a:pt x="139433" y="3822"/>
                  </a:lnTo>
                  <a:cubicBezTo>
                    <a:pt x="205713" y="31856"/>
                    <a:pt x="252219" y="97485"/>
                    <a:pt x="252219" y="173976"/>
                  </a:cubicBezTo>
                  <a:lnTo>
                    <a:pt x="250296" y="183500"/>
                  </a:lnTo>
                  <a:lnTo>
                    <a:pt x="0" y="183500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BF0846C-B55F-4D38-B8FF-56825B3AD4F1}"/>
                    </a:ext>
                  </a:extLst>
                </p:cNvPr>
                <p:cNvSpPr txBox="1"/>
                <p:nvPr/>
              </p:nvSpPr>
              <p:spPr>
                <a:xfrm>
                  <a:off x="4973007" y="5031112"/>
                  <a:ext cx="301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606D9D9-B19B-494D-B650-11BF630C3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007" y="5031112"/>
                  <a:ext cx="3018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A7FE82-3A48-413D-BF37-5A0CAD688C9E}"/>
              </a:ext>
            </a:extLst>
          </p:cNvPr>
          <p:cNvGrpSpPr/>
          <p:nvPr/>
        </p:nvGrpSpPr>
        <p:grpSpPr>
          <a:xfrm>
            <a:off x="9158092" y="3842028"/>
            <a:ext cx="2468355" cy="1206770"/>
            <a:chOff x="7517887" y="4693663"/>
            <a:chExt cx="2468355" cy="1206770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6290802-B27F-420D-AFF8-6BB5EFE182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521" y="5017132"/>
              <a:ext cx="1396351" cy="398256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D49CE85-D1C3-48C1-991B-138C2842C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996" y="5416762"/>
              <a:ext cx="1960231" cy="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E746F81-C17C-4714-9AED-FEDA00EAE120}"/>
                </a:ext>
              </a:extLst>
            </p:cNvPr>
            <p:cNvCxnSpPr>
              <a:cxnSpLocks/>
            </p:cNvCxnSpPr>
            <p:nvPr/>
          </p:nvCxnSpPr>
          <p:spPr>
            <a:xfrm>
              <a:off x="9168490" y="5017132"/>
              <a:ext cx="0" cy="39439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A9B4659-E86F-4506-A515-B92F1C899209}"/>
                    </a:ext>
                  </a:extLst>
                </p:cNvPr>
                <p:cNvSpPr txBox="1"/>
                <p:nvPr/>
              </p:nvSpPr>
              <p:spPr>
                <a:xfrm>
                  <a:off x="7517887" y="5531101"/>
                  <a:ext cx="12940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ko-KR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  <m: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func>
                          <m:funcPr>
                            <m:ctrlPr>
                              <a:rPr lang="en-US" altLang="ko-KR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ko-KR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ko-KR" altLang="en-US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9DC9D53-4FF8-4FF1-A9D2-0816FA36F9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7887" y="5531101"/>
                  <a:ext cx="129405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CFFC7C4-BCE0-4F90-982A-EFD0760BF39E}"/>
                    </a:ext>
                  </a:extLst>
                </p:cNvPr>
                <p:cNvSpPr txBox="1"/>
                <p:nvPr/>
              </p:nvSpPr>
              <p:spPr>
                <a:xfrm>
                  <a:off x="9248190" y="5531101"/>
                  <a:ext cx="5522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ko-KR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  <m:r>
                          <a:rPr lang="en-US" altLang="ko-KR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oMath>
                    </m:oMathPara>
                  </a14:m>
                  <a:endParaRPr lang="ko-KR" altLang="en-US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8B6A37E-00F4-43A0-A4CD-91EA91EDF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8190" y="5531101"/>
                  <a:ext cx="552201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E51F73F-43E8-4FD8-B444-74FE1EAF8E25}"/>
                </a:ext>
              </a:extLst>
            </p:cNvPr>
            <p:cNvCxnSpPr>
              <a:cxnSpLocks/>
            </p:cNvCxnSpPr>
            <p:nvPr/>
          </p:nvCxnSpPr>
          <p:spPr>
            <a:xfrm>
              <a:off x="7756996" y="5477705"/>
              <a:ext cx="1405876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76297F0-1B53-47E8-9250-28DE08538522}"/>
                </a:ext>
              </a:extLst>
            </p:cNvPr>
            <p:cNvCxnSpPr>
              <a:cxnSpLocks/>
            </p:cNvCxnSpPr>
            <p:nvPr/>
          </p:nvCxnSpPr>
          <p:spPr>
            <a:xfrm>
              <a:off x="7756996" y="5531101"/>
              <a:ext cx="1960231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4DFD0BB-7968-409C-B3A9-151948EB9B9C}"/>
                    </a:ext>
                  </a:extLst>
                </p:cNvPr>
                <p:cNvSpPr txBox="1"/>
                <p:nvPr/>
              </p:nvSpPr>
              <p:spPr>
                <a:xfrm>
                  <a:off x="9684442" y="5200524"/>
                  <a:ext cx="301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oMath>
                    </m:oMathPara>
                  </a14:m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CCFC2BC-1C11-4222-AB4E-E4A0E3EE6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4442" y="5200524"/>
                  <a:ext cx="30180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1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380E086-2D7F-4AF0-A0F0-1C5C94B9F876}"/>
                    </a:ext>
                  </a:extLst>
                </p:cNvPr>
                <p:cNvSpPr txBox="1"/>
                <p:nvPr/>
              </p:nvSpPr>
              <p:spPr>
                <a:xfrm>
                  <a:off x="9097290" y="4693663"/>
                  <a:ext cx="301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oMath>
                    </m:oMathPara>
                  </a14:m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4561794-0C9C-4266-8C17-5E7E502AE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7290" y="4693663"/>
                  <a:ext cx="30180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DDB43696-DDFE-47D3-BA0D-EFC29A3313BC}"/>
                </a:ext>
              </a:extLst>
            </p:cNvPr>
            <p:cNvSpPr/>
            <p:nvPr/>
          </p:nvSpPr>
          <p:spPr>
            <a:xfrm>
              <a:off x="7771943" y="5344458"/>
              <a:ext cx="252219" cy="69685"/>
            </a:xfrm>
            <a:custGeom>
              <a:avLst/>
              <a:gdLst>
                <a:gd name="connsiteX0" fmla="*/ 241394 w 252219"/>
                <a:gd name="connsiteY0" fmla="*/ 0 h 69685"/>
                <a:gd name="connsiteX1" fmla="*/ 243917 w 252219"/>
                <a:gd name="connsiteY1" fmla="*/ 5247 h 69685"/>
                <a:gd name="connsiteX2" fmla="*/ 252219 w 252219"/>
                <a:gd name="connsiteY2" fmla="*/ 60161 h 69685"/>
                <a:gd name="connsiteX3" fmla="*/ 250296 w 252219"/>
                <a:gd name="connsiteY3" fmla="*/ 69685 h 69685"/>
                <a:gd name="connsiteX4" fmla="*/ 0 w 252219"/>
                <a:gd name="connsiteY4" fmla="*/ 69685 h 69685"/>
                <a:gd name="connsiteX5" fmla="*/ 1316 w 252219"/>
                <a:gd name="connsiteY5" fmla="*/ 67681 h 6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219" h="69685">
                  <a:moveTo>
                    <a:pt x="241394" y="0"/>
                  </a:moveTo>
                  <a:lnTo>
                    <a:pt x="243917" y="5247"/>
                  </a:lnTo>
                  <a:cubicBezTo>
                    <a:pt x="249312" y="22595"/>
                    <a:pt x="252219" y="41039"/>
                    <a:pt x="252219" y="60161"/>
                  </a:cubicBezTo>
                  <a:lnTo>
                    <a:pt x="250296" y="69685"/>
                  </a:lnTo>
                  <a:lnTo>
                    <a:pt x="0" y="69685"/>
                  </a:lnTo>
                  <a:lnTo>
                    <a:pt x="1316" y="67681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5EDDCCE-ABAC-4300-B374-6A04232C7020}"/>
                    </a:ext>
                  </a:extLst>
                </p:cNvPr>
                <p:cNvSpPr txBox="1"/>
                <p:nvPr/>
              </p:nvSpPr>
              <p:spPr>
                <a:xfrm>
                  <a:off x="7777205" y="5047431"/>
                  <a:ext cx="301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054042A-BBFB-415C-8D66-F9376CCEA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205" y="5047431"/>
                  <a:ext cx="30180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B3E7669-22BC-4235-BF3C-A733ADCAEF20}"/>
                  </a:ext>
                </a:extLst>
              </p:cNvPr>
              <p:cNvSpPr txBox="1"/>
              <p:nvPr/>
            </p:nvSpPr>
            <p:spPr>
              <a:xfrm>
                <a:off x="6701107" y="5013522"/>
                <a:ext cx="2033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0.2</m:t>
                      </m:r>
                      <m:r>
                        <a:rPr lang="en-US" altLang="ko-K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0.8</m:t>
                      </m:r>
                      <m:r>
                        <a:rPr lang="en-US" altLang="ko-KR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=0.16</m:t>
                      </m:r>
                    </m:oMath>
                  </m:oMathPara>
                </a14:m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B3E7669-22BC-4235-BF3C-A733ADCAE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107" y="5013522"/>
                <a:ext cx="20338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A431A8-F89E-4796-8325-A5B5CAD1DE15}"/>
                  </a:ext>
                </a:extLst>
              </p:cNvPr>
              <p:cNvSpPr txBox="1"/>
              <p:nvPr/>
            </p:nvSpPr>
            <p:spPr>
              <a:xfrm>
                <a:off x="9390730" y="5013522"/>
                <a:ext cx="2033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0.5</m:t>
                      </m:r>
                      <m:r>
                        <a:rPr lang="en-US" altLang="ko-K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0.8</m:t>
                      </m:r>
                      <m:r>
                        <a:rPr lang="en-US" altLang="ko-KR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=0.40</m:t>
                      </m:r>
                    </m:oMath>
                  </m:oMathPara>
                </a14:m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A431A8-F89E-4796-8325-A5B5CAD1D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730" y="5013522"/>
                <a:ext cx="203387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9FD68F37-A0B0-44B5-9D86-685A01B827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93162" y="1696173"/>
            <a:ext cx="1866996" cy="14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6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9D35BC59-8CC6-488A-95BA-2E49D41A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Self-Attention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435444-3313-48EB-A954-4255512C45BD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66F567D-9005-4B7C-A512-404040C5E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9DA22E9-3D52-4C27-A692-43FE5C41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474" t="40881" r="23060" b="33653"/>
            <a:stretch>
              <a:fillRect/>
            </a:stretch>
          </p:blipFill>
          <p:spPr>
            <a:xfrm>
              <a:off x="1504229" y="3011490"/>
              <a:ext cx="1996931" cy="1272371"/>
            </a:xfrm>
            <a:custGeom>
              <a:avLst/>
              <a:gdLst>
                <a:gd name="connsiteX0" fmla="*/ 0 w 1996931"/>
                <a:gd name="connsiteY0" fmla="*/ 931862 h 1272371"/>
                <a:gd name="connsiteX1" fmla="*/ 815109 w 1996931"/>
                <a:gd name="connsiteY1" fmla="*/ 931862 h 1272371"/>
                <a:gd name="connsiteX2" fmla="*/ 815109 w 1996931"/>
                <a:gd name="connsiteY2" fmla="*/ 1272371 h 1272371"/>
                <a:gd name="connsiteX3" fmla="*/ 0 w 1996931"/>
                <a:gd name="connsiteY3" fmla="*/ 1272371 h 1272371"/>
                <a:gd name="connsiteX4" fmla="*/ 1181821 w 1996931"/>
                <a:gd name="connsiteY4" fmla="*/ 805655 h 1272371"/>
                <a:gd name="connsiteX5" fmla="*/ 1996931 w 1996931"/>
                <a:gd name="connsiteY5" fmla="*/ 805655 h 1272371"/>
                <a:gd name="connsiteX6" fmla="*/ 1996931 w 1996931"/>
                <a:gd name="connsiteY6" fmla="*/ 1272371 h 1272371"/>
                <a:gd name="connsiteX7" fmla="*/ 1181821 w 1996931"/>
                <a:gd name="connsiteY7" fmla="*/ 1272371 h 1272371"/>
                <a:gd name="connsiteX8" fmla="*/ 1181821 w 1996931"/>
                <a:gd name="connsiteY8" fmla="*/ 931862 h 1272371"/>
                <a:gd name="connsiteX9" fmla="*/ 1181821 w 1996931"/>
                <a:gd name="connsiteY9" fmla="*/ 835023 h 1272371"/>
                <a:gd name="connsiteX10" fmla="*/ 1181821 w 1996931"/>
                <a:gd name="connsiteY10" fmla="*/ 0 h 1272371"/>
                <a:gd name="connsiteX11" fmla="*/ 1996931 w 1996931"/>
                <a:gd name="connsiteY11" fmla="*/ 0 h 1272371"/>
                <a:gd name="connsiteX12" fmla="*/ 1996931 w 1996931"/>
                <a:gd name="connsiteY12" fmla="*/ 340508 h 1272371"/>
                <a:gd name="connsiteX13" fmla="*/ 1181821 w 1996931"/>
                <a:gd name="connsiteY13" fmla="*/ 340508 h 127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6931" h="1272371">
                  <a:moveTo>
                    <a:pt x="0" y="931862"/>
                  </a:moveTo>
                  <a:lnTo>
                    <a:pt x="815109" y="931862"/>
                  </a:lnTo>
                  <a:lnTo>
                    <a:pt x="815109" y="1272371"/>
                  </a:lnTo>
                  <a:lnTo>
                    <a:pt x="0" y="1272371"/>
                  </a:lnTo>
                  <a:close/>
                  <a:moveTo>
                    <a:pt x="1181821" y="805655"/>
                  </a:moveTo>
                  <a:lnTo>
                    <a:pt x="1996931" y="805655"/>
                  </a:lnTo>
                  <a:lnTo>
                    <a:pt x="1996931" y="1272371"/>
                  </a:lnTo>
                  <a:lnTo>
                    <a:pt x="1181821" y="1272371"/>
                  </a:lnTo>
                  <a:lnTo>
                    <a:pt x="1181821" y="931862"/>
                  </a:lnTo>
                  <a:lnTo>
                    <a:pt x="1181821" y="835023"/>
                  </a:lnTo>
                  <a:close/>
                  <a:moveTo>
                    <a:pt x="1181821" y="0"/>
                  </a:moveTo>
                  <a:lnTo>
                    <a:pt x="1996931" y="0"/>
                  </a:lnTo>
                  <a:lnTo>
                    <a:pt x="1996931" y="340508"/>
                  </a:lnTo>
                  <a:lnTo>
                    <a:pt x="1181821" y="340508"/>
                  </a:lnTo>
                  <a:close/>
                </a:path>
              </a:pathLst>
            </a:cu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6A0F-BB5B-4FFC-9C4C-9AB27ECF4C32}"/>
                  </a:ext>
                </a:extLst>
              </p:cNvPr>
              <p:cNvSpPr txBox="1"/>
              <p:nvPr/>
            </p:nvSpPr>
            <p:spPr>
              <a:xfrm>
                <a:off x="5219156" y="787574"/>
                <a:ext cx="65514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(Inner product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𝑄𝑢𝑒𝑟𝑦</m:t>
                    </m:r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𝐾𝑒𝑦</m:t>
                    </m:r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matrix)</a:t>
                </a:r>
                <a:endPara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F66A0F-BB5B-4FFC-9C4C-9AB27ECF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56" y="787574"/>
                <a:ext cx="6551403" cy="461665"/>
              </a:xfrm>
              <a:prstGeom prst="rect">
                <a:avLst/>
              </a:prstGeom>
              <a:blipFill>
                <a:blip r:embed="rId4"/>
                <a:stretch>
                  <a:fillRect l="-1395" t="-10526" r="-372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E44C6B15-588B-4AF8-8CBE-F3D4E9F0D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959" y="1987845"/>
            <a:ext cx="7446911" cy="20472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46F2A8-7A52-4727-9569-21ED93D68826}"/>
              </a:ext>
            </a:extLst>
          </p:cNvPr>
          <p:cNvSpPr/>
          <p:nvPr/>
        </p:nvSpPr>
        <p:spPr>
          <a:xfrm>
            <a:off x="9801390" y="3828885"/>
            <a:ext cx="219456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370963-F3FB-4B4B-B929-99814DAD536F}"/>
              </a:ext>
            </a:extLst>
          </p:cNvPr>
          <p:cNvGrpSpPr/>
          <p:nvPr/>
        </p:nvGrpSpPr>
        <p:grpSpPr>
          <a:xfrm>
            <a:off x="4918437" y="1674332"/>
            <a:ext cx="1607138" cy="400110"/>
            <a:chOff x="1249002" y="3474652"/>
            <a:chExt cx="1607138" cy="40011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4F4099C-D25D-4FF2-9EF0-03000636DB59}"/>
                </a:ext>
              </a:extLst>
            </p:cNvPr>
            <p:cNvSpPr/>
            <p:nvPr/>
          </p:nvSpPr>
          <p:spPr>
            <a:xfrm>
              <a:off x="1549721" y="3535932"/>
              <a:ext cx="953512" cy="3264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E53124-C30E-4664-8605-A9DA4DE32A8C}"/>
                    </a:ext>
                  </a:extLst>
                </p:cNvPr>
                <p:cNvSpPr txBox="1"/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(3×64)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6C84BCE-0762-4331-B168-CE5003D652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17C654-77A3-4879-8557-61016CF88ADC}"/>
              </a:ext>
            </a:extLst>
          </p:cNvPr>
          <p:cNvGrpSpPr/>
          <p:nvPr/>
        </p:nvGrpSpPr>
        <p:grpSpPr>
          <a:xfrm>
            <a:off x="7343845" y="1674332"/>
            <a:ext cx="1607138" cy="400110"/>
            <a:chOff x="1249002" y="3474652"/>
            <a:chExt cx="1607138" cy="40011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F772149-70E0-466F-B0C6-C89809A37D57}"/>
                </a:ext>
              </a:extLst>
            </p:cNvPr>
            <p:cNvSpPr/>
            <p:nvPr/>
          </p:nvSpPr>
          <p:spPr>
            <a:xfrm>
              <a:off x="1549721" y="3535932"/>
              <a:ext cx="953512" cy="3264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D5D893-7FAB-4793-A637-A2ACD447CDE6}"/>
                    </a:ext>
                  </a:extLst>
                </p:cNvPr>
                <p:cNvSpPr txBox="1"/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(64×3)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E8C8408-4A17-4E2B-A024-2EDE18A2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E1EE5A-C171-4C03-9AA1-C9ADC95509F2}"/>
              </a:ext>
            </a:extLst>
          </p:cNvPr>
          <p:cNvGrpSpPr/>
          <p:nvPr/>
        </p:nvGrpSpPr>
        <p:grpSpPr>
          <a:xfrm>
            <a:off x="9930930" y="1674332"/>
            <a:ext cx="1607138" cy="400110"/>
            <a:chOff x="6096000" y="1218367"/>
            <a:chExt cx="1607138" cy="40011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0A0EA59-B2CC-439E-A78C-D61EF62BE65B}"/>
                </a:ext>
              </a:extLst>
            </p:cNvPr>
            <p:cNvSpPr/>
            <p:nvPr/>
          </p:nvSpPr>
          <p:spPr>
            <a:xfrm>
              <a:off x="6457679" y="1279647"/>
              <a:ext cx="834661" cy="3264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7F31EFF-EE66-4313-AFA5-CABFDA63FAE4}"/>
                    </a:ext>
                  </a:extLst>
                </p:cNvPr>
                <p:cNvSpPr txBox="1"/>
                <p:nvPr/>
              </p:nvSpPr>
              <p:spPr>
                <a:xfrm>
                  <a:off x="6096000" y="1218367"/>
                  <a:ext cx="16071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(3×3)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36A3008-D328-4DCC-B839-D0BCA611C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218367"/>
                  <a:ext cx="1607138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5E1D973-C292-4471-9A36-56EE009A0E55}"/>
              </a:ext>
            </a:extLst>
          </p:cNvPr>
          <p:cNvSpPr/>
          <p:nvPr/>
        </p:nvSpPr>
        <p:spPr>
          <a:xfrm>
            <a:off x="9216166" y="1712453"/>
            <a:ext cx="449580" cy="372726"/>
          </a:xfrm>
          <a:prstGeom prst="rightArrow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FBDC24-C5AD-4801-99C6-D1DF7D8751A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65581" y="3581111"/>
            <a:ext cx="3404978" cy="16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95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DC47BF-C9C7-4037-B30A-E003B6B2F382}"/>
                  </a:ext>
                </a:extLst>
              </p:cNvPr>
              <p:cNvSpPr txBox="1"/>
              <p:nvPr/>
            </p:nvSpPr>
            <p:spPr>
              <a:xfrm>
                <a:off x="8366080" y="878074"/>
                <a:ext cx="30883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dimension of the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𝐾𝑒𝑦</m:t>
                    </m:r>
                  </m:oMath>
                </a14:m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</a:t>
                </a:r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DC47BF-C9C7-4037-B30A-E003B6B2F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080" y="878074"/>
                <a:ext cx="3088314" cy="307777"/>
              </a:xfrm>
              <a:prstGeom prst="rect">
                <a:avLst/>
              </a:prstGeom>
              <a:blipFill>
                <a:blip r:embed="rId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그림 31">
            <a:extLst>
              <a:ext uri="{FF2B5EF4-FFF2-40B4-BE49-F238E27FC236}">
                <a16:creationId xmlns:a16="http://schemas.microsoft.com/office/drawing/2014/main" id="{12A90594-9177-42AB-988A-7AFE85F84E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36" t="52678"/>
          <a:stretch/>
        </p:blipFill>
        <p:spPr>
          <a:xfrm>
            <a:off x="6491362" y="1676408"/>
            <a:ext cx="4513514" cy="2133898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0E06330E-35DB-4630-AC24-E5842529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Self-Attention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7A20A6-BB21-4AF1-AC08-03E1DFA26D03}"/>
                  </a:ext>
                </a:extLst>
              </p:cNvPr>
              <p:cNvSpPr txBox="1"/>
              <p:nvPr/>
            </p:nvSpPr>
            <p:spPr>
              <a:xfrm>
                <a:off x="5219156" y="652596"/>
                <a:ext cx="4805969" cy="758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7A20A6-BB21-4AF1-AC08-03E1DFA2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56" y="652596"/>
                <a:ext cx="4805969" cy="758734"/>
              </a:xfrm>
              <a:prstGeom prst="rect">
                <a:avLst/>
              </a:prstGeom>
              <a:blipFill>
                <a:blip r:embed="rId5"/>
                <a:stretch>
                  <a:fillRect l="-1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D25D95CA-FF8A-4243-9ACD-C343010A0F78}"/>
              </a:ext>
            </a:extLst>
          </p:cNvPr>
          <p:cNvGrpSpPr/>
          <p:nvPr/>
        </p:nvGrpSpPr>
        <p:grpSpPr>
          <a:xfrm>
            <a:off x="5708234" y="3857469"/>
            <a:ext cx="5315692" cy="2133898"/>
            <a:chOff x="5708234" y="4038444"/>
            <a:chExt cx="5315692" cy="21338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A67E60-3E12-4B0A-9328-3DF74CD1C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234" y="4038444"/>
              <a:ext cx="5315692" cy="2133898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B5CC250-55E2-4318-9C98-24AFF81BFD09}"/>
                </a:ext>
              </a:extLst>
            </p:cNvPr>
            <p:cNvSpPr/>
            <p:nvPr/>
          </p:nvSpPr>
          <p:spPr>
            <a:xfrm>
              <a:off x="5876926" y="5114918"/>
              <a:ext cx="485782" cy="485782"/>
            </a:xfrm>
            <a:prstGeom prst="ellipse">
              <a:avLst/>
            </a:prstGeom>
            <a:noFill/>
            <a:ln w="38100">
              <a:solidFill>
                <a:srgbClr val="024B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EA6036-F0D4-4609-8CE8-6FAF2C58F5A4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5AE1A83-DFB7-4F84-A03A-8DF05DE9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6B0133-5630-413B-A8CA-F01DABF25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3474" t="40881" r="23060" b="33653"/>
            <a:stretch>
              <a:fillRect/>
            </a:stretch>
          </p:blipFill>
          <p:spPr>
            <a:xfrm>
              <a:off x="1504229" y="3011490"/>
              <a:ext cx="1996931" cy="1272371"/>
            </a:xfrm>
            <a:custGeom>
              <a:avLst/>
              <a:gdLst>
                <a:gd name="connsiteX0" fmla="*/ 0 w 1996931"/>
                <a:gd name="connsiteY0" fmla="*/ 931862 h 1272371"/>
                <a:gd name="connsiteX1" fmla="*/ 815109 w 1996931"/>
                <a:gd name="connsiteY1" fmla="*/ 931862 h 1272371"/>
                <a:gd name="connsiteX2" fmla="*/ 815109 w 1996931"/>
                <a:gd name="connsiteY2" fmla="*/ 1272371 h 1272371"/>
                <a:gd name="connsiteX3" fmla="*/ 0 w 1996931"/>
                <a:gd name="connsiteY3" fmla="*/ 1272371 h 1272371"/>
                <a:gd name="connsiteX4" fmla="*/ 1181821 w 1996931"/>
                <a:gd name="connsiteY4" fmla="*/ 805655 h 1272371"/>
                <a:gd name="connsiteX5" fmla="*/ 1996931 w 1996931"/>
                <a:gd name="connsiteY5" fmla="*/ 805655 h 1272371"/>
                <a:gd name="connsiteX6" fmla="*/ 1996931 w 1996931"/>
                <a:gd name="connsiteY6" fmla="*/ 1272371 h 1272371"/>
                <a:gd name="connsiteX7" fmla="*/ 1181821 w 1996931"/>
                <a:gd name="connsiteY7" fmla="*/ 1272371 h 1272371"/>
                <a:gd name="connsiteX8" fmla="*/ 1181821 w 1996931"/>
                <a:gd name="connsiteY8" fmla="*/ 931862 h 1272371"/>
                <a:gd name="connsiteX9" fmla="*/ 1181821 w 1996931"/>
                <a:gd name="connsiteY9" fmla="*/ 835023 h 1272371"/>
                <a:gd name="connsiteX10" fmla="*/ 1181821 w 1996931"/>
                <a:gd name="connsiteY10" fmla="*/ 0 h 1272371"/>
                <a:gd name="connsiteX11" fmla="*/ 1996931 w 1996931"/>
                <a:gd name="connsiteY11" fmla="*/ 0 h 1272371"/>
                <a:gd name="connsiteX12" fmla="*/ 1996931 w 1996931"/>
                <a:gd name="connsiteY12" fmla="*/ 340508 h 1272371"/>
                <a:gd name="connsiteX13" fmla="*/ 1181821 w 1996931"/>
                <a:gd name="connsiteY13" fmla="*/ 340508 h 127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6931" h="1272371">
                  <a:moveTo>
                    <a:pt x="0" y="931862"/>
                  </a:moveTo>
                  <a:lnTo>
                    <a:pt x="815109" y="931862"/>
                  </a:lnTo>
                  <a:lnTo>
                    <a:pt x="815109" y="1272371"/>
                  </a:lnTo>
                  <a:lnTo>
                    <a:pt x="0" y="1272371"/>
                  </a:lnTo>
                  <a:close/>
                  <a:moveTo>
                    <a:pt x="1181821" y="805655"/>
                  </a:moveTo>
                  <a:lnTo>
                    <a:pt x="1996931" y="805655"/>
                  </a:lnTo>
                  <a:lnTo>
                    <a:pt x="1996931" y="1272371"/>
                  </a:lnTo>
                  <a:lnTo>
                    <a:pt x="1181821" y="1272371"/>
                  </a:lnTo>
                  <a:lnTo>
                    <a:pt x="1181821" y="931862"/>
                  </a:lnTo>
                  <a:lnTo>
                    <a:pt x="1181821" y="835023"/>
                  </a:lnTo>
                  <a:close/>
                  <a:moveTo>
                    <a:pt x="1181821" y="0"/>
                  </a:moveTo>
                  <a:lnTo>
                    <a:pt x="1996931" y="0"/>
                  </a:lnTo>
                  <a:lnTo>
                    <a:pt x="1996931" y="340508"/>
                  </a:lnTo>
                  <a:lnTo>
                    <a:pt x="1181821" y="340508"/>
                  </a:lnTo>
                  <a:close/>
                </a:path>
              </a:pathLst>
            </a:cu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0EAAE04-882D-4F17-BC39-34F4A2A84C5F}"/>
              </a:ext>
            </a:extLst>
          </p:cNvPr>
          <p:cNvSpPr txBox="1"/>
          <p:nvPr/>
        </p:nvSpPr>
        <p:spPr>
          <a:xfrm>
            <a:off x="4722133" y="3607185"/>
            <a:ext cx="197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obtain a stable</a:t>
            </a:r>
          </a:p>
          <a:p>
            <a:pPr algn="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value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B2B603E-4FC7-486F-AB29-34858FA11351}"/>
              </a:ext>
            </a:extLst>
          </p:cNvPr>
          <p:cNvSpPr/>
          <p:nvPr/>
        </p:nvSpPr>
        <p:spPr>
          <a:xfrm rot="5400000">
            <a:off x="6835375" y="3755752"/>
            <a:ext cx="449580" cy="372726"/>
          </a:xfrm>
          <a:prstGeom prst="rightArrow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22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356642E-D4A9-4BE9-9646-873B2E58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009" y="1677470"/>
            <a:ext cx="5315692" cy="213389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A5ACC2-09A5-48BA-9C3F-6F6F6DAA7E9D}"/>
              </a:ext>
            </a:extLst>
          </p:cNvPr>
          <p:cNvGrpSpPr/>
          <p:nvPr/>
        </p:nvGrpSpPr>
        <p:grpSpPr>
          <a:xfrm>
            <a:off x="5625066" y="3865671"/>
            <a:ext cx="5449060" cy="2255420"/>
            <a:chOff x="5682216" y="3770421"/>
            <a:chExt cx="5449060" cy="22554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DCAE9A8-E755-4C11-92D5-39EA4F3D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2216" y="3770421"/>
              <a:ext cx="5449060" cy="200052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53B794-4F96-45FC-AFEF-53954AD4FE52}"/>
                </a:ext>
              </a:extLst>
            </p:cNvPr>
            <p:cNvSpPr txBox="1"/>
            <p:nvPr/>
          </p:nvSpPr>
          <p:spPr>
            <a:xfrm>
              <a:off x="8850446" y="5656509"/>
              <a:ext cx="1711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24B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 matrix</a:t>
              </a:r>
              <a:endParaRPr lang="ko-KR" altLang="en-US" b="1">
                <a:solidFill>
                  <a:srgbClr val="024B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BD858EC8-2C36-499A-98BE-D34D451E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Self-Attention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B1379F-B9D2-4B60-A2FA-0D98EFB02A97}"/>
                  </a:ext>
                </a:extLst>
              </p:cNvPr>
              <p:cNvSpPr txBox="1"/>
              <p:nvPr/>
            </p:nvSpPr>
            <p:spPr>
              <a:xfrm>
                <a:off x="5219156" y="645668"/>
                <a:ext cx="4805969" cy="758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𝑆𝑜𝑓𝑡𝑚𝑎𝑥</m:t>
                    </m:r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(Apply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𝑆𝑜𝑓𝑡𝑚𝑎𝑥</m:t>
                    </m:r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B1379F-B9D2-4B60-A2FA-0D98EFB02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56" y="645668"/>
                <a:ext cx="4805969" cy="758734"/>
              </a:xfrm>
              <a:prstGeom prst="rect">
                <a:avLst/>
              </a:prstGeom>
              <a:blipFill>
                <a:blip r:embed="rId5"/>
                <a:stretch>
                  <a:fillRect l="-1901" r="-1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46EF82-4D5D-4A60-8FEF-DAB77EAF3C70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C6FDD2F-241C-4247-A7BE-9A1E3CA3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CEDC9E6-86DB-49AD-B246-16336BE19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3474" t="40881" r="23060" b="33653"/>
            <a:stretch>
              <a:fillRect/>
            </a:stretch>
          </p:blipFill>
          <p:spPr>
            <a:xfrm>
              <a:off x="1504229" y="3011490"/>
              <a:ext cx="1996931" cy="1272371"/>
            </a:xfrm>
            <a:custGeom>
              <a:avLst/>
              <a:gdLst>
                <a:gd name="connsiteX0" fmla="*/ 0 w 1996931"/>
                <a:gd name="connsiteY0" fmla="*/ 931862 h 1272371"/>
                <a:gd name="connsiteX1" fmla="*/ 815109 w 1996931"/>
                <a:gd name="connsiteY1" fmla="*/ 931862 h 1272371"/>
                <a:gd name="connsiteX2" fmla="*/ 815109 w 1996931"/>
                <a:gd name="connsiteY2" fmla="*/ 1272371 h 1272371"/>
                <a:gd name="connsiteX3" fmla="*/ 0 w 1996931"/>
                <a:gd name="connsiteY3" fmla="*/ 1272371 h 1272371"/>
                <a:gd name="connsiteX4" fmla="*/ 1181821 w 1996931"/>
                <a:gd name="connsiteY4" fmla="*/ 805655 h 1272371"/>
                <a:gd name="connsiteX5" fmla="*/ 1996931 w 1996931"/>
                <a:gd name="connsiteY5" fmla="*/ 805655 h 1272371"/>
                <a:gd name="connsiteX6" fmla="*/ 1996931 w 1996931"/>
                <a:gd name="connsiteY6" fmla="*/ 1272371 h 1272371"/>
                <a:gd name="connsiteX7" fmla="*/ 1181821 w 1996931"/>
                <a:gd name="connsiteY7" fmla="*/ 1272371 h 1272371"/>
                <a:gd name="connsiteX8" fmla="*/ 1181821 w 1996931"/>
                <a:gd name="connsiteY8" fmla="*/ 931862 h 1272371"/>
                <a:gd name="connsiteX9" fmla="*/ 1181821 w 1996931"/>
                <a:gd name="connsiteY9" fmla="*/ 835023 h 1272371"/>
                <a:gd name="connsiteX10" fmla="*/ 1181821 w 1996931"/>
                <a:gd name="connsiteY10" fmla="*/ 0 h 1272371"/>
                <a:gd name="connsiteX11" fmla="*/ 1996931 w 1996931"/>
                <a:gd name="connsiteY11" fmla="*/ 0 h 1272371"/>
                <a:gd name="connsiteX12" fmla="*/ 1996931 w 1996931"/>
                <a:gd name="connsiteY12" fmla="*/ 340508 h 1272371"/>
                <a:gd name="connsiteX13" fmla="*/ 1181821 w 1996931"/>
                <a:gd name="connsiteY13" fmla="*/ 340508 h 127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6931" h="1272371">
                  <a:moveTo>
                    <a:pt x="0" y="931862"/>
                  </a:moveTo>
                  <a:lnTo>
                    <a:pt x="815109" y="931862"/>
                  </a:lnTo>
                  <a:lnTo>
                    <a:pt x="815109" y="1272371"/>
                  </a:lnTo>
                  <a:lnTo>
                    <a:pt x="0" y="1272371"/>
                  </a:lnTo>
                  <a:close/>
                  <a:moveTo>
                    <a:pt x="1181821" y="805655"/>
                  </a:moveTo>
                  <a:lnTo>
                    <a:pt x="1996931" y="805655"/>
                  </a:lnTo>
                  <a:lnTo>
                    <a:pt x="1996931" y="1272371"/>
                  </a:lnTo>
                  <a:lnTo>
                    <a:pt x="1181821" y="1272371"/>
                  </a:lnTo>
                  <a:lnTo>
                    <a:pt x="1181821" y="931862"/>
                  </a:lnTo>
                  <a:lnTo>
                    <a:pt x="1181821" y="835023"/>
                  </a:lnTo>
                  <a:close/>
                  <a:moveTo>
                    <a:pt x="1181821" y="0"/>
                  </a:moveTo>
                  <a:lnTo>
                    <a:pt x="1996931" y="0"/>
                  </a:lnTo>
                  <a:lnTo>
                    <a:pt x="1996931" y="340508"/>
                  </a:lnTo>
                  <a:lnTo>
                    <a:pt x="1181821" y="340508"/>
                  </a:lnTo>
                  <a:close/>
                </a:path>
              </a:pathLst>
            </a:custGeom>
          </p:spPr>
        </p:pic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7D7BB1A-4929-45D0-B067-0F484D375159}"/>
              </a:ext>
            </a:extLst>
          </p:cNvPr>
          <p:cNvSpPr/>
          <p:nvPr/>
        </p:nvSpPr>
        <p:spPr>
          <a:xfrm rot="5400000">
            <a:off x="6835375" y="3746227"/>
            <a:ext cx="449580" cy="372726"/>
          </a:xfrm>
          <a:prstGeom prst="rightArrow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4DC24-5105-43E1-99F4-77C727021931}"/>
              </a:ext>
            </a:extLst>
          </p:cNvPr>
          <p:cNvSpPr txBox="1"/>
          <p:nvPr/>
        </p:nvSpPr>
        <p:spPr>
          <a:xfrm>
            <a:off x="5041194" y="3610780"/>
            <a:ext cx="181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unnormalized</a:t>
            </a:r>
          </a:p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DC47BF-C9C7-4037-B30A-E003B6B2F382}"/>
                  </a:ext>
                </a:extLst>
              </p:cNvPr>
              <p:cNvSpPr txBox="1"/>
              <p:nvPr/>
            </p:nvSpPr>
            <p:spPr>
              <a:xfrm>
                <a:off x="5644116" y="5585322"/>
                <a:ext cx="2137013" cy="59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DC47BF-C9C7-4037-B30A-E003B6B2F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116" y="5585322"/>
                <a:ext cx="2137013" cy="592919"/>
              </a:xfrm>
              <a:prstGeom prst="rect">
                <a:avLst/>
              </a:prstGeom>
              <a:blipFill>
                <a:blip r:embed="rId7"/>
                <a:stretch>
                  <a:fillRect t="-10309" r="-571" b="-78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EF1ECB60-BB0E-4C0A-BA37-054F980CE86E}"/>
              </a:ext>
            </a:extLst>
          </p:cNvPr>
          <p:cNvSpPr/>
          <p:nvPr/>
        </p:nvSpPr>
        <p:spPr>
          <a:xfrm>
            <a:off x="5555143" y="4724045"/>
            <a:ext cx="1369602" cy="485782"/>
          </a:xfrm>
          <a:prstGeom prst="ellipse">
            <a:avLst/>
          </a:prstGeom>
          <a:noFill/>
          <a:ln w="38100">
            <a:solidFill>
              <a:srgbClr val="024B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14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D84B737-C82B-402A-B833-6A580C73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267" y="4783292"/>
            <a:ext cx="2150242" cy="1539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F4320F-B373-4201-9D9B-C4CAB4C97A4B}"/>
              </a:ext>
            </a:extLst>
          </p:cNvPr>
          <p:cNvSpPr txBox="1"/>
          <p:nvPr/>
        </p:nvSpPr>
        <p:spPr>
          <a:xfrm>
            <a:off x="5638800" y="5335591"/>
            <a:ext cx="193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24B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matrix</a:t>
            </a:r>
            <a:endParaRPr lang="ko-KR" altLang="en-US" b="1">
              <a:solidFill>
                <a:srgbClr val="024B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26521F-B8CE-463D-BD94-28A46C0AE700}"/>
              </a:ext>
            </a:extLst>
          </p:cNvPr>
          <p:cNvGrpSpPr/>
          <p:nvPr/>
        </p:nvGrpSpPr>
        <p:grpSpPr>
          <a:xfrm>
            <a:off x="4627854" y="1632665"/>
            <a:ext cx="6381332" cy="2829566"/>
            <a:chOff x="4627854" y="1632665"/>
            <a:chExt cx="6381332" cy="282956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DBBF47-59D9-47C7-B574-CD25922C9869}"/>
                </a:ext>
              </a:extLst>
            </p:cNvPr>
            <p:cNvGrpSpPr/>
            <p:nvPr/>
          </p:nvGrpSpPr>
          <p:grpSpPr>
            <a:xfrm>
              <a:off x="9084850" y="1632665"/>
              <a:ext cx="1607138" cy="400110"/>
              <a:chOff x="1249002" y="3474652"/>
              <a:chExt cx="1607138" cy="40011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694E746-8AF7-4616-8CC0-0491FDBF0F09}"/>
                  </a:ext>
                </a:extLst>
              </p:cNvPr>
              <p:cNvSpPr/>
              <p:nvPr/>
            </p:nvSpPr>
            <p:spPr>
              <a:xfrm>
                <a:off x="1549721" y="3535932"/>
                <a:ext cx="953512" cy="32640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14CEE89-8C7D-4880-8BA2-838A3B0DB787}"/>
                      </a:ext>
                    </a:extLst>
                  </p:cNvPr>
                  <p:cNvSpPr txBox="1"/>
                  <p:nvPr/>
                </p:nvSpPr>
                <p:spPr>
                  <a:xfrm>
                    <a:off x="1249002" y="3474652"/>
                    <a:ext cx="160713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(3×64)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14CEE89-8C7D-4880-8BA2-838A3B0DB7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9002" y="3474652"/>
                    <a:ext cx="1607138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508ED10-D9F1-4583-9A41-542CB8FB67E6}"/>
                </a:ext>
              </a:extLst>
            </p:cNvPr>
            <p:cNvGrpSpPr/>
            <p:nvPr/>
          </p:nvGrpSpPr>
          <p:grpSpPr>
            <a:xfrm>
              <a:off x="6231255" y="1632665"/>
              <a:ext cx="1607138" cy="400110"/>
              <a:chOff x="6096000" y="1218367"/>
              <a:chExt cx="1607138" cy="40011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B179FD4-3F4C-4CC1-B2A7-7232A6EF6898}"/>
                  </a:ext>
                </a:extLst>
              </p:cNvPr>
              <p:cNvSpPr/>
              <p:nvPr/>
            </p:nvSpPr>
            <p:spPr>
              <a:xfrm>
                <a:off x="6457679" y="1279647"/>
                <a:ext cx="834661" cy="32640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55E0698-20CC-4F79-AC46-725B4F5EE9CF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1218367"/>
                    <a:ext cx="160713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(3×3)</m:t>
                          </m:r>
                        </m:oMath>
                      </m:oMathPara>
                    </a14:m>
                    <a:endParaRPr lang="ko-KR" altLang="en-US" sz="2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55E0698-20CC-4F79-AC46-725B4F5EE9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1218367"/>
                    <a:ext cx="1607138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83F95E-5998-4533-AABF-2A99F76D57C7}"/>
                </a:ext>
              </a:extLst>
            </p:cNvPr>
            <p:cNvGrpSpPr/>
            <p:nvPr/>
          </p:nvGrpSpPr>
          <p:grpSpPr>
            <a:xfrm>
              <a:off x="4627854" y="1989188"/>
              <a:ext cx="6381332" cy="2473043"/>
              <a:chOff x="4751679" y="1989188"/>
              <a:chExt cx="6381332" cy="247304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D4E52D4-93C4-40B9-A17F-27110680C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1679" y="1989188"/>
                <a:ext cx="6381332" cy="2473043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3D35231-78E2-49DF-8BC2-DA43E1A12A31}"/>
                  </a:ext>
                </a:extLst>
              </p:cNvPr>
              <p:cNvSpPr/>
              <p:nvPr/>
            </p:nvSpPr>
            <p:spPr>
              <a:xfrm>
                <a:off x="8791575" y="2162153"/>
                <a:ext cx="2188750" cy="2707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4A0BB12D-05EC-47C5-959E-9F7849E3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Self-Attention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67D5ED-19B7-4CCE-9D76-B8A4E3ACF8F6}"/>
                  </a:ext>
                </a:extLst>
              </p:cNvPr>
              <p:cNvSpPr txBox="1"/>
              <p:nvPr/>
            </p:nvSpPr>
            <p:spPr>
              <a:xfrm>
                <a:off x="5219156" y="550544"/>
                <a:ext cx="6019801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𝑆𝑜𝑓𝑡𝑚𝑎𝑥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  <m:r>
                              <a:rPr lang="en-US" altLang="ko-KR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altLang="ko-KR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(Multiply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𝑉𝑎𝑙𝑢𝑒</m:t>
                    </m:r>
                  </m:oMath>
                </a14:m>
                <a:r>
                  <a:rPr lang="en-US" altLang="ko-KR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matrix)</a:t>
                </a:r>
                <a:endPara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67D5ED-19B7-4CCE-9D76-B8A4E3ACF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56" y="550544"/>
                <a:ext cx="6019801" cy="922176"/>
              </a:xfrm>
              <a:prstGeom prst="rect">
                <a:avLst/>
              </a:prstGeom>
              <a:blipFill>
                <a:blip r:embed="rId8"/>
                <a:stretch>
                  <a:fillRect l="-1518" r="-2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1DC0CA-604C-4C79-B850-78F9AFEA1D97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F33AE98-F45C-4FE6-8527-0107CD864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D1E1021-57DA-420F-8229-6CC4C5E93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3474" t="40881" r="23060" b="33653"/>
            <a:stretch>
              <a:fillRect/>
            </a:stretch>
          </p:blipFill>
          <p:spPr>
            <a:xfrm>
              <a:off x="1504229" y="3011490"/>
              <a:ext cx="1996931" cy="1272371"/>
            </a:xfrm>
            <a:custGeom>
              <a:avLst/>
              <a:gdLst>
                <a:gd name="connsiteX0" fmla="*/ 0 w 1996931"/>
                <a:gd name="connsiteY0" fmla="*/ 931862 h 1272371"/>
                <a:gd name="connsiteX1" fmla="*/ 815109 w 1996931"/>
                <a:gd name="connsiteY1" fmla="*/ 931862 h 1272371"/>
                <a:gd name="connsiteX2" fmla="*/ 815109 w 1996931"/>
                <a:gd name="connsiteY2" fmla="*/ 1272371 h 1272371"/>
                <a:gd name="connsiteX3" fmla="*/ 0 w 1996931"/>
                <a:gd name="connsiteY3" fmla="*/ 1272371 h 1272371"/>
                <a:gd name="connsiteX4" fmla="*/ 1181821 w 1996931"/>
                <a:gd name="connsiteY4" fmla="*/ 805655 h 1272371"/>
                <a:gd name="connsiteX5" fmla="*/ 1996931 w 1996931"/>
                <a:gd name="connsiteY5" fmla="*/ 805655 h 1272371"/>
                <a:gd name="connsiteX6" fmla="*/ 1996931 w 1996931"/>
                <a:gd name="connsiteY6" fmla="*/ 1272371 h 1272371"/>
                <a:gd name="connsiteX7" fmla="*/ 1181821 w 1996931"/>
                <a:gd name="connsiteY7" fmla="*/ 1272371 h 1272371"/>
                <a:gd name="connsiteX8" fmla="*/ 1181821 w 1996931"/>
                <a:gd name="connsiteY8" fmla="*/ 931862 h 1272371"/>
                <a:gd name="connsiteX9" fmla="*/ 1181821 w 1996931"/>
                <a:gd name="connsiteY9" fmla="*/ 835023 h 1272371"/>
                <a:gd name="connsiteX10" fmla="*/ 1181821 w 1996931"/>
                <a:gd name="connsiteY10" fmla="*/ 0 h 1272371"/>
                <a:gd name="connsiteX11" fmla="*/ 1996931 w 1996931"/>
                <a:gd name="connsiteY11" fmla="*/ 0 h 1272371"/>
                <a:gd name="connsiteX12" fmla="*/ 1996931 w 1996931"/>
                <a:gd name="connsiteY12" fmla="*/ 340508 h 1272371"/>
                <a:gd name="connsiteX13" fmla="*/ 1181821 w 1996931"/>
                <a:gd name="connsiteY13" fmla="*/ 340508 h 127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6931" h="1272371">
                  <a:moveTo>
                    <a:pt x="0" y="931862"/>
                  </a:moveTo>
                  <a:lnTo>
                    <a:pt x="815109" y="931862"/>
                  </a:lnTo>
                  <a:lnTo>
                    <a:pt x="815109" y="1272371"/>
                  </a:lnTo>
                  <a:lnTo>
                    <a:pt x="0" y="1272371"/>
                  </a:lnTo>
                  <a:close/>
                  <a:moveTo>
                    <a:pt x="1181821" y="805655"/>
                  </a:moveTo>
                  <a:lnTo>
                    <a:pt x="1996931" y="805655"/>
                  </a:lnTo>
                  <a:lnTo>
                    <a:pt x="1996931" y="1272371"/>
                  </a:lnTo>
                  <a:lnTo>
                    <a:pt x="1181821" y="1272371"/>
                  </a:lnTo>
                  <a:lnTo>
                    <a:pt x="1181821" y="931862"/>
                  </a:lnTo>
                  <a:lnTo>
                    <a:pt x="1181821" y="835023"/>
                  </a:lnTo>
                  <a:close/>
                  <a:moveTo>
                    <a:pt x="1181821" y="0"/>
                  </a:moveTo>
                  <a:lnTo>
                    <a:pt x="1996931" y="0"/>
                  </a:lnTo>
                  <a:lnTo>
                    <a:pt x="1996931" y="340508"/>
                  </a:lnTo>
                  <a:lnTo>
                    <a:pt x="1181821" y="340508"/>
                  </a:lnTo>
                  <a:close/>
                </a:path>
              </a:pathLst>
            </a:custGeom>
          </p:spPr>
        </p:pic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3769928-2A38-4A2A-8076-B11857D30D12}"/>
              </a:ext>
            </a:extLst>
          </p:cNvPr>
          <p:cNvSpPr/>
          <p:nvPr/>
        </p:nvSpPr>
        <p:spPr>
          <a:xfrm rot="5400000">
            <a:off x="8190629" y="4409923"/>
            <a:ext cx="449580" cy="372726"/>
          </a:xfrm>
          <a:prstGeom prst="rightArrow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BAF8AEE-7434-418C-BBA5-93198EA97E9A}"/>
              </a:ext>
            </a:extLst>
          </p:cNvPr>
          <p:cNvGrpSpPr/>
          <p:nvPr/>
        </p:nvGrpSpPr>
        <p:grpSpPr>
          <a:xfrm>
            <a:off x="9402048" y="5276835"/>
            <a:ext cx="1607138" cy="400110"/>
            <a:chOff x="1249002" y="3474652"/>
            <a:chExt cx="1607138" cy="40011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301549A-5E8C-4A7E-9473-57CE7EEA4031}"/>
                </a:ext>
              </a:extLst>
            </p:cNvPr>
            <p:cNvSpPr/>
            <p:nvPr/>
          </p:nvSpPr>
          <p:spPr>
            <a:xfrm>
              <a:off x="1549721" y="3535932"/>
              <a:ext cx="953512" cy="3264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2810377-863C-4D3F-8797-25C9D7712E0C}"/>
                    </a:ext>
                  </a:extLst>
                </p:cNvPr>
                <p:cNvSpPr txBox="1"/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(3×64)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14CEE89-8C7D-4880-8BA2-838A3B0DB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9D515240-B9FD-4E09-B734-79E9239C0905}"/>
              </a:ext>
            </a:extLst>
          </p:cNvPr>
          <p:cNvSpPr/>
          <p:nvPr/>
        </p:nvSpPr>
        <p:spPr>
          <a:xfrm>
            <a:off x="9276343" y="3807604"/>
            <a:ext cx="485782" cy="485782"/>
          </a:xfrm>
          <a:prstGeom prst="ellipse">
            <a:avLst/>
          </a:prstGeom>
          <a:noFill/>
          <a:ln w="38100">
            <a:solidFill>
              <a:srgbClr val="024B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467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5C9901-EE32-4D2B-84CC-E7C2F19F7ADB}"/>
              </a:ext>
            </a:extLst>
          </p:cNvPr>
          <p:cNvSpPr txBox="1"/>
          <p:nvPr/>
        </p:nvSpPr>
        <p:spPr>
          <a:xfrm>
            <a:off x="5377175" y="596752"/>
            <a:ext cx="395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FC91DC-A629-41E8-9972-B65379EF2D8C}"/>
                  </a:ext>
                </a:extLst>
              </p:cNvPr>
              <p:cNvSpPr txBox="1"/>
              <p:nvPr/>
            </p:nvSpPr>
            <p:spPr>
              <a:xfrm>
                <a:off x="5003720" y="1225691"/>
                <a:ext cx="3238500" cy="808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FC91DC-A629-41E8-9972-B65379EF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720" y="1225691"/>
                <a:ext cx="3238500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CB7B77-EB11-4150-84B2-C388203C3F2D}"/>
                  </a:ext>
                </a:extLst>
              </p:cNvPr>
              <p:cNvSpPr txBox="1"/>
              <p:nvPr/>
            </p:nvSpPr>
            <p:spPr>
              <a:xfrm>
                <a:off x="5003720" y="2064943"/>
                <a:ext cx="3238500" cy="808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CB7B77-EB11-4150-84B2-C388203C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720" y="2064943"/>
                <a:ext cx="3238500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B269D0-5133-4E06-8F42-5749949768B1}"/>
                  </a:ext>
                </a:extLst>
              </p:cNvPr>
              <p:cNvSpPr txBox="1"/>
              <p:nvPr/>
            </p:nvSpPr>
            <p:spPr>
              <a:xfrm>
                <a:off x="5003720" y="3831216"/>
                <a:ext cx="3238500" cy="808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B269D0-5133-4E06-8F42-574994976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720" y="3831216"/>
                <a:ext cx="3238500" cy="808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4B52F-C3AE-4687-A204-45F0A516EE81}"/>
                  </a:ext>
                </a:extLst>
              </p:cNvPr>
              <p:cNvSpPr txBox="1"/>
              <p:nvPr/>
            </p:nvSpPr>
            <p:spPr>
              <a:xfrm>
                <a:off x="6315193" y="3094695"/>
                <a:ext cx="615553" cy="46166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4B52F-C3AE-4687-A204-45F0A516E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193" y="3094695"/>
                <a:ext cx="61555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33C383C4-6422-479D-A1DD-C593A15CB978}"/>
              </a:ext>
            </a:extLst>
          </p:cNvPr>
          <p:cNvSpPr/>
          <p:nvPr/>
        </p:nvSpPr>
        <p:spPr>
          <a:xfrm>
            <a:off x="9182418" y="1629551"/>
            <a:ext cx="289713" cy="2651760"/>
          </a:xfrm>
          <a:prstGeom prst="rightBrace">
            <a:avLst>
              <a:gd name="adj1" fmla="val 114197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A5BF3D-2BCC-4CC0-B456-7CF0D5F5A5F5}"/>
              </a:ext>
            </a:extLst>
          </p:cNvPr>
          <p:cNvGrpSpPr/>
          <p:nvPr/>
        </p:nvGrpSpPr>
        <p:grpSpPr>
          <a:xfrm>
            <a:off x="7800941" y="1429753"/>
            <a:ext cx="1607138" cy="400110"/>
            <a:chOff x="1249002" y="3474652"/>
            <a:chExt cx="1607138" cy="40011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C7A1A2B-C60C-48D0-9050-C2EB673272D8}"/>
                </a:ext>
              </a:extLst>
            </p:cNvPr>
            <p:cNvSpPr/>
            <p:nvPr/>
          </p:nvSpPr>
          <p:spPr>
            <a:xfrm>
              <a:off x="1549721" y="3535932"/>
              <a:ext cx="953512" cy="3264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068688-73D5-4A81-9083-E4F37C00C6F3}"/>
                    </a:ext>
                  </a:extLst>
                </p:cNvPr>
                <p:cNvSpPr txBox="1"/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(3×64)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068688-73D5-4A81-9083-E4F37C00C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B5BFBDA-1E68-4D72-915A-1D639A75CC34}"/>
              </a:ext>
            </a:extLst>
          </p:cNvPr>
          <p:cNvGrpSpPr/>
          <p:nvPr/>
        </p:nvGrpSpPr>
        <p:grpSpPr>
          <a:xfrm>
            <a:off x="7800941" y="2269005"/>
            <a:ext cx="1607138" cy="400110"/>
            <a:chOff x="1249002" y="3474652"/>
            <a:chExt cx="1607138" cy="40011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0007A95-281C-463C-8453-ED25714F43DA}"/>
                </a:ext>
              </a:extLst>
            </p:cNvPr>
            <p:cNvSpPr/>
            <p:nvPr/>
          </p:nvSpPr>
          <p:spPr>
            <a:xfrm>
              <a:off x="1549721" y="3535932"/>
              <a:ext cx="953512" cy="3264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2017DE6-8B08-44B5-8726-F0F5B96DCB1B}"/>
                    </a:ext>
                  </a:extLst>
                </p:cNvPr>
                <p:cNvSpPr txBox="1"/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(3×64)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2017DE6-8B08-44B5-8726-F0F5B96DC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16CD1BD-94DC-4E74-B8B5-7C78FE5C51E1}"/>
              </a:ext>
            </a:extLst>
          </p:cNvPr>
          <p:cNvGrpSpPr/>
          <p:nvPr/>
        </p:nvGrpSpPr>
        <p:grpSpPr>
          <a:xfrm>
            <a:off x="7800941" y="4035278"/>
            <a:ext cx="1607138" cy="400110"/>
            <a:chOff x="1249002" y="3474652"/>
            <a:chExt cx="1607138" cy="40011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80D0CC4-374D-4856-88F9-CD6562A289EB}"/>
                </a:ext>
              </a:extLst>
            </p:cNvPr>
            <p:cNvSpPr/>
            <p:nvPr/>
          </p:nvSpPr>
          <p:spPr>
            <a:xfrm>
              <a:off x="1549721" y="3535932"/>
              <a:ext cx="953512" cy="3264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64EA7A7-90AF-4BAF-BC45-38DF33DF6CBE}"/>
                    </a:ext>
                  </a:extLst>
                </p:cNvPr>
                <p:cNvSpPr txBox="1"/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(3×64)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64EA7A7-90AF-4BAF-BC45-38DF33DF6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002" y="3474652"/>
                  <a:ext cx="160713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24B771-552B-45B6-BB5D-77BD4BBF9085}"/>
              </a:ext>
            </a:extLst>
          </p:cNvPr>
          <p:cNvSpPr txBox="1"/>
          <p:nvPr/>
        </p:nvSpPr>
        <p:spPr>
          <a:xfrm>
            <a:off x="9530711" y="2694118"/>
            <a:ext cx="171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024B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Concatenate</a:t>
            </a:r>
            <a:endParaRPr lang="ko-KR" altLang="en-US" sz="2400">
              <a:solidFill>
                <a:srgbClr val="024B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837B24-A353-4F90-AF81-C8BD2376BA5A}"/>
              </a:ext>
            </a:extLst>
          </p:cNvPr>
          <p:cNvGrpSpPr/>
          <p:nvPr/>
        </p:nvGrpSpPr>
        <p:grpSpPr>
          <a:xfrm>
            <a:off x="6650435" y="5435852"/>
            <a:ext cx="1607138" cy="400110"/>
            <a:chOff x="7293403" y="3179248"/>
            <a:chExt cx="1607138" cy="40011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0FC745F-8DB7-4FAD-B894-4C716072F0CC}"/>
                </a:ext>
              </a:extLst>
            </p:cNvPr>
            <p:cNvSpPr/>
            <p:nvPr/>
          </p:nvSpPr>
          <p:spPr>
            <a:xfrm>
              <a:off x="7513153" y="3240528"/>
              <a:ext cx="1106970" cy="3264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55C4C93-1DF8-42B2-A073-8A5EFC11C0D2}"/>
                    </a:ext>
                  </a:extLst>
                </p:cNvPr>
                <p:cNvSpPr txBox="1"/>
                <p:nvPr/>
              </p:nvSpPr>
              <p:spPr>
                <a:xfrm>
                  <a:off x="7293403" y="3179248"/>
                  <a:ext cx="16071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(3×512)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55C4C93-1DF8-42B2-A073-8A5EFC11C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3403" y="3179248"/>
                  <a:ext cx="160713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E52CED95-5EB8-4363-82A2-336382114BE0}"/>
              </a:ext>
            </a:extLst>
          </p:cNvPr>
          <p:cNvSpPr/>
          <p:nvPr/>
        </p:nvSpPr>
        <p:spPr>
          <a:xfrm>
            <a:off x="5867946" y="5034727"/>
            <a:ext cx="449580" cy="372726"/>
          </a:xfrm>
          <a:prstGeom prst="rightArrow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9A4CF30-773C-4430-972C-537E53FFF9C9}"/>
                  </a:ext>
                </a:extLst>
              </p:cNvPr>
              <p:cNvSpPr txBox="1"/>
              <p:nvPr/>
            </p:nvSpPr>
            <p:spPr>
              <a:xfrm>
                <a:off x="6451596" y="4967459"/>
                <a:ext cx="20048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9A4CF30-773C-4430-972C-537E53FFF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96" y="4967459"/>
                <a:ext cx="2004817" cy="461665"/>
              </a:xfrm>
              <a:prstGeom prst="rect">
                <a:avLst/>
              </a:prstGeom>
              <a:blipFill>
                <a:blip r:embed="rId11"/>
                <a:stretch>
                  <a:fillRect l="-2128" r="-2432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D8B4DA-5E87-4E78-B4FA-E0AE575F054A}"/>
                  </a:ext>
                </a:extLst>
              </p:cNvPr>
              <p:cNvSpPr txBox="1"/>
              <p:nvPr/>
            </p:nvSpPr>
            <p:spPr>
              <a:xfrm>
                <a:off x="8257536" y="4967459"/>
                <a:ext cx="800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24B8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24B8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24B8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rgbClr val="024B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D8B4DA-5E87-4E78-B4FA-E0AE575F0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536" y="4967459"/>
                <a:ext cx="800857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CEBDB2B3-CAE4-433A-8B05-063975ED88B5}"/>
              </a:ext>
            </a:extLst>
          </p:cNvPr>
          <p:cNvSpPr txBox="1"/>
          <p:nvPr/>
        </p:nvSpPr>
        <p:spPr>
          <a:xfrm>
            <a:off x="8327945" y="5441914"/>
            <a:ext cx="246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24B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matrix of output</a:t>
            </a:r>
            <a:endParaRPr lang="ko-KR" altLang="en-US">
              <a:solidFill>
                <a:srgbClr val="024B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55F4A56E-56C1-4CB2-B4BC-FF8734AA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Self-Attention</a:t>
            </a:r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F991B0F-21E9-40E1-B222-5AB59C227A48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736E1FE-128D-4CE0-9013-6ECAD7D0A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562A385-F942-4310-9E81-4ABC238B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23474" t="40881" r="23060" b="33653"/>
            <a:stretch>
              <a:fillRect/>
            </a:stretch>
          </p:blipFill>
          <p:spPr>
            <a:xfrm>
              <a:off x="1504229" y="3011490"/>
              <a:ext cx="1996931" cy="1272371"/>
            </a:xfrm>
            <a:custGeom>
              <a:avLst/>
              <a:gdLst>
                <a:gd name="connsiteX0" fmla="*/ 0 w 1996931"/>
                <a:gd name="connsiteY0" fmla="*/ 931862 h 1272371"/>
                <a:gd name="connsiteX1" fmla="*/ 815109 w 1996931"/>
                <a:gd name="connsiteY1" fmla="*/ 931862 h 1272371"/>
                <a:gd name="connsiteX2" fmla="*/ 815109 w 1996931"/>
                <a:gd name="connsiteY2" fmla="*/ 1272371 h 1272371"/>
                <a:gd name="connsiteX3" fmla="*/ 0 w 1996931"/>
                <a:gd name="connsiteY3" fmla="*/ 1272371 h 1272371"/>
                <a:gd name="connsiteX4" fmla="*/ 1181821 w 1996931"/>
                <a:gd name="connsiteY4" fmla="*/ 805655 h 1272371"/>
                <a:gd name="connsiteX5" fmla="*/ 1996931 w 1996931"/>
                <a:gd name="connsiteY5" fmla="*/ 805655 h 1272371"/>
                <a:gd name="connsiteX6" fmla="*/ 1996931 w 1996931"/>
                <a:gd name="connsiteY6" fmla="*/ 1272371 h 1272371"/>
                <a:gd name="connsiteX7" fmla="*/ 1181821 w 1996931"/>
                <a:gd name="connsiteY7" fmla="*/ 1272371 h 1272371"/>
                <a:gd name="connsiteX8" fmla="*/ 1181821 w 1996931"/>
                <a:gd name="connsiteY8" fmla="*/ 931862 h 1272371"/>
                <a:gd name="connsiteX9" fmla="*/ 1181821 w 1996931"/>
                <a:gd name="connsiteY9" fmla="*/ 835023 h 1272371"/>
                <a:gd name="connsiteX10" fmla="*/ 1181821 w 1996931"/>
                <a:gd name="connsiteY10" fmla="*/ 0 h 1272371"/>
                <a:gd name="connsiteX11" fmla="*/ 1996931 w 1996931"/>
                <a:gd name="connsiteY11" fmla="*/ 0 h 1272371"/>
                <a:gd name="connsiteX12" fmla="*/ 1996931 w 1996931"/>
                <a:gd name="connsiteY12" fmla="*/ 340508 h 1272371"/>
                <a:gd name="connsiteX13" fmla="*/ 1181821 w 1996931"/>
                <a:gd name="connsiteY13" fmla="*/ 340508 h 127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6931" h="1272371">
                  <a:moveTo>
                    <a:pt x="0" y="931862"/>
                  </a:moveTo>
                  <a:lnTo>
                    <a:pt x="815109" y="931862"/>
                  </a:lnTo>
                  <a:lnTo>
                    <a:pt x="815109" y="1272371"/>
                  </a:lnTo>
                  <a:lnTo>
                    <a:pt x="0" y="1272371"/>
                  </a:lnTo>
                  <a:close/>
                  <a:moveTo>
                    <a:pt x="1181821" y="805655"/>
                  </a:moveTo>
                  <a:lnTo>
                    <a:pt x="1996931" y="805655"/>
                  </a:lnTo>
                  <a:lnTo>
                    <a:pt x="1996931" y="1272371"/>
                  </a:lnTo>
                  <a:lnTo>
                    <a:pt x="1181821" y="1272371"/>
                  </a:lnTo>
                  <a:lnTo>
                    <a:pt x="1181821" y="931862"/>
                  </a:lnTo>
                  <a:lnTo>
                    <a:pt x="1181821" y="835023"/>
                  </a:lnTo>
                  <a:close/>
                  <a:moveTo>
                    <a:pt x="1181821" y="0"/>
                  </a:moveTo>
                  <a:lnTo>
                    <a:pt x="1996931" y="0"/>
                  </a:lnTo>
                  <a:lnTo>
                    <a:pt x="1996931" y="340508"/>
                  </a:lnTo>
                  <a:lnTo>
                    <a:pt x="1181821" y="340508"/>
                  </a:lnTo>
                  <a:close/>
                </a:path>
              </a:pathLst>
            </a:cu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FEB038-CDC2-48BF-A988-042C62DDEA10}"/>
                  </a:ext>
                </a:extLst>
              </p:cNvPr>
              <p:cNvSpPr txBox="1"/>
              <p:nvPr/>
            </p:nvSpPr>
            <p:spPr>
              <a:xfrm>
                <a:off x="7187564" y="5795968"/>
                <a:ext cx="914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64×8</m:t>
                      </m:r>
                    </m:oMath>
                  </m:oMathPara>
                </a14:m>
                <a:endPara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FEB038-CDC2-48BF-A988-042C62DDE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64" y="5795968"/>
                <a:ext cx="91440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DD282D-7A16-4871-9359-2DE9320D74DE}"/>
                  </a:ext>
                </a:extLst>
              </p:cNvPr>
              <p:cNvSpPr txBox="1"/>
              <p:nvPr/>
            </p:nvSpPr>
            <p:spPr>
              <a:xfrm>
                <a:off x="9538842" y="3041423"/>
                <a:ext cx="1765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𝑛𝑢𝑚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h𝑒𝑎𝑑𝑠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𝟖</m:t>
                      </m:r>
                    </m:oMath>
                  </m:oMathPara>
                </a14:m>
                <a:endPara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DD282D-7A16-4871-9359-2DE9320D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842" y="3041423"/>
                <a:ext cx="1765936" cy="400110"/>
              </a:xfrm>
              <a:prstGeom prst="rect">
                <a:avLst/>
              </a:prstGeom>
              <a:blipFill>
                <a:blip r:embed="rId1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077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9F31FFE-3391-4209-B837-747612F2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8261986" cy="662782"/>
          </a:xfrm>
        </p:spPr>
        <p:txBody>
          <a:bodyPr>
            <a:normAutofit/>
          </a:bodyPr>
          <a:lstStyle/>
          <a:p>
            <a:r>
              <a:rPr lang="en-US" altLang="ko-KR"/>
              <a:t>Add &amp; Norm</a:t>
            </a:r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511B63-0099-457F-B58D-03B04C9445A5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C0C6A7-EFCF-43E6-8A7F-5637FCC8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CB86CFC-53C9-4F3B-AD06-E4B363ADE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341" t="23227" r="23001" b="40900"/>
            <a:stretch>
              <a:fillRect/>
            </a:stretch>
          </p:blipFill>
          <p:spPr>
            <a:xfrm>
              <a:off x="1502408" y="2129399"/>
              <a:ext cx="2004147" cy="1792363"/>
            </a:xfrm>
            <a:custGeom>
              <a:avLst/>
              <a:gdLst>
                <a:gd name="connsiteX0" fmla="*/ 0 w 2004147"/>
                <a:gd name="connsiteY0" fmla="*/ 1628111 h 1792363"/>
                <a:gd name="connsiteX1" fmla="*/ 811105 w 2004147"/>
                <a:gd name="connsiteY1" fmla="*/ 1628111 h 1792363"/>
                <a:gd name="connsiteX2" fmla="*/ 811105 w 2004147"/>
                <a:gd name="connsiteY2" fmla="*/ 1792363 h 1792363"/>
                <a:gd name="connsiteX3" fmla="*/ 0 w 2004147"/>
                <a:gd name="connsiteY3" fmla="*/ 1792363 h 1792363"/>
                <a:gd name="connsiteX4" fmla="*/ 1187450 w 2004147"/>
                <a:gd name="connsiteY4" fmla="*/ 1492727 h 1792363"/>
                <a:gd name="connsiteX5" fmla="*/ 2004147 w 2004147"/>
                <a:gd name="connsiteY5" fmla="*/ 1492727 h 1792363"/>
                <a:gd name="connsiteX6" fmla="*/ 2004147 w 2004147"/>
                <a:gd name="connsiteY6" fmla="*/ 1659013 h 1792363"/>
                <a:gd name="connsiteX7" fmla="*/ 1187450 w 2004147"/>
                <a:gd name="connsiteY7" fmla="*/ 1659013 h 1792363"/>
                <a:gd name="connsiteX8" fmla="*/ 1187450 w 2004147"/>
                <a:gd name="connsiteY8" fmla="*/ 1628111 h 1792363"/>
                <a:gd name="connsiteX9" fmla="*/ 0 w 2004147"/>
                <a:gd name="connsiteY9" fmla="*/ 817001 h 1792363"/>
                <a:gd name="connsiteX10" fmla="*/ 811105 w 2004147"/>
                <a:gd name="connsiteY10" fmla="*/ 817001 h 1792363"/>
                <a:gd name="connsiteX11" fmla="*/ 811105 w 2004147"/>
                <a:gd name="connsiteY11" fmla="*/ 980111 h 1792363"/>
                <a:gd name="connsiteX12" fmla="*/ 0 w 2004147"/>
                <a:gd name="connsiteY12" fmla="*/ 980111 h 1792363"/>
                <a:gd name="connsiteX13" fmla="*/ 1187450 w 2004147"/>
                <a:gd name="connsiteY13" fmla="*/ 692151 h 1792363"/>
                <a:gd name="connsiteX14" fmla="*/ 2004147 w 2004147"/>
                <a:gd name="connsiteY14" fmla="*/ 692151 h 1792363"/>
                <a:gd name="connsiteX15" fmla="*/ 2004147 w 2004147"/>
                <a:gd name="connsiteY15" fmla="*/ 851928 h 1792363"/>
                <a:gd name="connsiteX16" fmla="*/ 1187450 w 2004147"/>
                <a:gd name="connsiteY16" fmla="*/ 851928 h 1792363"/>
                <a:gd name="connsiteX17" fmla="*/ 1187450 w 2004147"/>
                <a:gd name="connsiteY17" fmla="*/ 817001 h 1792363"/>
                <a:gd name="connsiteX18" fmla="*/ 1187450 w 2004147"/>
                <a:gd name="connsiteY18" fmla="*/ 750328 h 1792363"/>
                <a:gd name="connsiteX19" fmla="*/ 1187450 w 2004147"/>
                <a:gd name="connsiteY19" fmla="*/ 0 h 1792363"/>
                <a:gd name="connsiteX20" fmla="*/ 2004147 w 2004147"/>
                <a:gd name="connsiteY20" fmla="*/ 0 h 1792363"/>
                <a:gd name="connsiteX21" fmla="*/ 2004147 w 2004147"/>
                <a:gd name="connsiteY21" fmla="*/ 162951 h 1792363"/>
                <a:gd name="connsiteX22" fmla="*/ 1187450 w 2004147"/>
                <a:gd name="connsiteY22" fmla="*/ 162951 h 17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04147" h="1792363">
                  <a:moveTo>
                    <a:pt x="0" y="1628111"/>
                  </a:moveTo>
                  <a:lnTo>
                    <a:pt x="811105" y="1628111"/>
                  </a:lnTo>
                  <a:lnTo>
                    <a:pt x="811105" y="1792363"/>
                  </a:lnTo>
                  <a:lnTo>
                    <a:pt x="0" y="1792363"/>
                  </a:lnTo>
                  <a:close/>
                  <a:moveTo>
                    <a:pt x="1187450" y="1492727"/>
                  </a:moveTo>
                  <a:lnTo>
                    <a:pt x="2004147" y="1492727"/>
                  </a:lnTo>
                  <a:lnTo>
                    <a:pt x="2004147" y="1659013"/>
                  </a:lnTo>
                  <a:lnTo>
                    <a:pt x="1187450" y="1659013"/>
                  </a:lnTo>
                  <a:lnTo>
                    <a:pt x="1187450" y="1628111"/>
                  </a:lnTo>
                  <a:close/>
                  <a:moveTo>
                    <a:pt x="0" y="817001"/>
                  </a:moveTo>
                  <a:lnTo>
                    <a:pt x="811105" y="817001"/>
                  </a:lnTo>
                  <a:lnTo>
                    <a:pt x="811105" y="980111"/>
                  </a:lnTo>
                  <a:lnTo>
                    <a:pt x="0" y="980111"/>
                  </a:lnTo>
                  <a:close/>
                  <a:moveTo>
                    <a:pt x="1187450" y="692151"/>
                  </a:moveTo>
                  <a:lnTo>
                    <a:pt x="2004147" y="692151"/>
                  </a:lnTo>
                  <a:lnTo>
                    <a:pt x="2004147" y="851928"/>
                  </a:lnTo>
                  <a:lnTo>
                    <a:pt x="1187450" y="851928"/>
                  </a:lnTo>
                  <a:lnTo>
                    <a:pt x="1187450" y="817001"/>
                  </a:lnTo>
                  <a:lnTo>
                    <a:pt x="1187450" y="750328"/>
                  </a:lnTo>
                  <a:close/>
                  <a:moveTo>
                    <a:pt x="1187450" y="0"/>
                  </a:moveTo>
                  <a:lnTo>
                    <a:pt x="2004147" y="0"/>
                  </a:lnTo>
                  <a:lnTo>
                    <a:pt x="2004147" y="162951"/>
                  </a:lnTo>
                  <a:lnTo>
                    <a:pt x="1187450" y="162951"/>
                  </a:lnTo>
                  <a:close/>
                </a:path>
              </a:pathLst>
            </a:cu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0BCEA8-D903-4C00-A362-FED9E9785796}"/>
              </a:ext>
            </a:extLst>
          </p:cNvPr>
          <p:cNvGrpSpPr/>
          <p:nvPr/>
        </p:nvGrpSpPr>
        <p:grpSpPr>
          <a:xfrm>
            <a:off x="4600573" y="1401691"/>
            <a:ext cx="2947991" cy="3559107"/>
            <a:chOff x="4600573" y="1401691"/>
            <a:chExt cx="2947991" cy="355910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7F1A895-C591-4D98-8E95-73806471E908}"/>
                </a:ext>
              </a:extLst>
            </p:cNvPr>
            <p:cNvGrpSpPr/>
            <p:nvPr/>
          </p:nvGrpSpPr>
          <p:grpSpPr>
            <a:xfrm>
              <a:off x="5064919" y="2027916"/>
              <a:ext cx="2019300" cy="2932882"/>
              <a:chOff x="4855369" y="1971183"/>
              <a:chExt cx="2019300" cy="2932882"/>
            </a:xfrm>
          </p:grpSpPr>
          <p:pic>
            <p:nvPicPr>
              <p:cNvPr id="16386" name="Picture 2">
                <a:extLst>
                  <a:ext uri="{FF2B5EF4-FFF2-40B4-BE49-F238E27FC236}">
                    <a16:creationId xmlns:a16="http://schemas.microsoft.com/office/drawing/2014/main" id="{87886628-ECD5-42CA-BF4B-13355A7C57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154" r="23897"/>
              <a:stretch/>
            </p:blipFill>
            <p:spPr bwMode="auto">
              <a:xfrm>
                <a:off x="4920854" y="2505075"/>
                <a:ext cx="1888331" cy="23989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AAE72C2-9B67-4B76-9D35-0696AC39A2A9}"/>
                      </a:ext>
                    </a:extLst>
                  </p:cNvPr>
                  <p:cNvSpPr txBox="1"/>
                  <p:nvPr/>
                </p:nvSpPr>
                <p:spPr>
                  <a:xfrm>
                    <a:off x="4855369" y="1971183"/>
                    <a:ext cx="20193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AAE72C2-9B67-4B76-9D35-0696AC39A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5369" y="1971183"/>
                    <a:ext cx="201930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A41121-190E-446F-B746-8482527FA51B}"/>
                </a:ext>
              </a:extLst>
            </p:cNvPr>
            <p:cNvSpPr txBox="1"/>
            <p:nvPr/>
          </p:nvSpPr>
          <p:spPr>
            <a:xfrm>
              <a:off x="4600573" y="1401691"/>
              <a:ext cx="2947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Connection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19E3B87-98E0-459D-9939-E700F03E2022}"/>
              </a:ext>
            </a:extLst>
          </p:cNvPr>
          <p:cNvGrpSpPr/>
          <p:nvPr/>
        </p:nvGrpSpPr>
        <p:grpSpPr>
          <a:xfrm>
            <a:off x="8081368" y="1401691"/>
            <a:ext cx="3182534" cy="4054618"/>
            <a:chOff x="8081368" y="1401691"/>
            <a:chExt cx="3182534" cy="4054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D5C9FA4-4547-48FF-A52E-6E969F1B3ED6}"/>
                    </a:ext>
                  </a:extLst>
                </p:cNvPr>
                <p:cNvSpPr txBox="1"/>
                <p:nvPr/>
              </p:nvSpPr>
              <p:spPr>
                <a:xfrm>
                  <a:off x="8766569" y="4588423"/>
                  <a:ext cx="18121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𝑙𝑒𝑛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𝑚𝑜𝑑𝑒𝑙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D5C9FA4-4547-48FF-A52E-6E969F1B3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6569" y="4588423"/>
                  <a:ext cx="181213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390" name="Picture 6">
              <a:extLst>
                <a:ext uri="{FF2B5EF4-FFF2-40B4-BE49-F238E27FC236}">
                  <a16:creationId xmlns:a16="http://schemas.microsoft.com/office/drawing/2014/main" id="{72AFE3D0-C956-4228-B34E-315B05F0C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1998" y="3080280"/>
              <a:ext cx="2581275" cy="149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B18039-514F-492E-B222-0E3A935CD9EA}"/>
                    </a:ext>
                  </a:extLst>
                </p:cNvPr>
                <p:cNvSpPr txBox="1"/>
                <p:nvPr/>
              </p:nvSpPr>
              <p:spPr>
                <a:xfrm>
                  <a:off x="8766569" y="2030960"/>
                  <a:ext cx="1812132" cy="9112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B18039-514F-492E-B222-0E3A935CD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6569" y="2030960"/>
                  <a:ext cx="1812132" cy="9112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66C096-8CC2-443A-841B-AAA1CBB70365}"/>
                </a:ext>
              </a:extLst>
            </p:cNvPr>
            <p:cNvSpPr txBox="1"/>
            <p:nvPr/>
          </p:nvSpPr>
          <p:spPr>
            <a:xfrm>
              <a:off x="8198640" y="1401691"/>
              <a:ext cx="2947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40D72A-B973-409A-BD85-09F9CE461F9A}"/>
                    </a:ext>
                  </a:extLst>
                </p:cNvPr>
                <p:cNvSpPr txBox="1"/>
                <p:nvPr/>
              </p:nvSpPr>
              <p:spPr>
                <a:xfrm>
                  <a:off x="8081368" y="5086977"/>
                  <a:ext cx="31825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𝑙𝑛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𝐿𝑎𝑦𝑒𝑟𝑁𝑜𝑟𝑚</m:t>
                            </m:r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40D72A-B973-409A-BD85-09F9CE461F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368" y="5086977"/>
                  <a:ext cx="3182534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4918" b="-14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5795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9F31FFE-3391-4209-B837-747612F2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8261986" cy="662782"/>
          </a:xfrm>
        </p:spPr>
        <p:txBody>
          <a:bodyPr>
            <a:normAutofit/>
          </a:bodyPr>
          <a:lstStyle/>
          <a:p>
            <a:r>
              <a:rPr lang="en-US" altLang="ko-KR"/>
              <a:t>Feed Forward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55DA28-8DF6-4FB1-B234-C82B8445766E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C0C6A7-EFCF-43E6-8A7F-5637FCC8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B89FAA1-01D6-49F6-8399-84D35510B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346" t="27224" r="23015" b="49844"/>
            <a:stretch>
              <a:fillRect/>
            </a:stretch>
          </p:blipFill>
          <p:spPr>
            <a:xfrm>
              <a:off x="1502771" y="2330817"/>
              <a:ext cx="2003425" cy="1145809"/>
            </a:xfrm>
            <a:custGeom>
              <a:avLst/>
              <a:gdLst>
                <a:gd name="connsiteX0" fmla="*/ 0 w 2003425"/>
                <a:gd name="connsiteY0" fmla="*/ 807409 h 1145809"/>
                <a:gd name="connsiteX1" fmla="*/ 816769 w 2003425"/>
                <a:gd name="connsiteY1" fmla="*/ 807409 h 1145809"/>
                <a:gd name="connsiteX2" fmla="*/ 816769 w 2003425"/>
                <a:gd name="connsiteY2" fmla="*/ 1145809 h 1145809"/>
                <a:gd name="connsiteX3" fmla="*/ 0 w 2003425"/>
                <a:gd name="connsiteY3" fmla="*/ 1145809 h 1145809"/>
                <a:gd name="connsiteX4" fmla="*/ 1186656 w 2003425"/>
                <a:gd name="connsiteY4" fmla="*/ 0 h 1145809"/>
                <a:gd name="connsiteX5" fmla="*/ 2003425 w 2003425"/>
                <a:gd name="connsiteY5" fmla="*/ 0 h 1145809"/>
                <a:gd name="connsiteX6" fmla="*/ 2003425 w 2003425"/>
                <a:gd name="connsiteY6" fmla="*/ 338400 h 1145809"/>
                <a:gd name="connsiteX7" fmla="*/ 1186656 w 2003425"/>
                <a:gd name="connsiteY7" fmla="*/ 338400 h 114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3425" h="1145809">
                  <a:moveTo>
                    <a:pt x="0" y="807409"/>
                  </a:moveTo>
                  <a:lnTo>
                    <a:pt x="816769" y="807409"/>
                  </a:lnTo>
                  <a:lnTo>
                    <a:pt x="816769" y="1145809"/>
                  </a:lnTo>
                  <a:lnTo>
                    <a:pt x="0" y="1145809"/>
                  </a:lnTo>
                  <a:close/>
                  <a:moveTo>
                    <a:pt x="1186656" y="0"/>
                  </a:moveTo>
                  <a:lnTo>
                    <a:pt x="2003425" y="0"/>
                  </a:lnTo>
                  <a:lnTo>
                    <a:pt x="2003425" y="338400"/>
                  </a:lnTo>
                  <a:lnTo>
                    <a:pt x="1186656" y="338400"/>
                  </a:lnTo>
                  <a:close/>
                </a:path>
              </a:pathLst>
            </a:custGeom>
          </p:spPr>
        </p:pic>
      </p:grpSp>
      <p:pic>
        <p:nvPicPr>
          <p:cNvPr id="25602" name="Picture 2" descr="ffnn_1">
            <a:extLst>
              <a:ext uri="{FF2B5EF4-FFF2-40B4-BE49-F238E27FC236}">
                <a16:creationId xmlns:a16="http://schemas.microsoft.com/office/drawing/2014/main" id="{1C5947CE-46D0-4DEB-9921-9A768FEA7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56" y="2136494"/>
            <a:ext cx="6890976" cy="258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91014-E07F-4A50-B2DF-993788453665}"/>
                  </a:ext>
                </a:extLst>
              </p:cNvPr>
              <p:cNvSpPr txBox="1"/>
              <p:nvPr/>
            </p:nvSpPr>
            <p:spPr>
              <a:xfrm>
                <a:off x="5756844" y="1396180"/>
                <a:ext cx="472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𝐹𝐹𝑁𝑁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𝑀𝐴𝑋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91014-E07F-4A50-B2DF-993788453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844" y="1396180"/>
                <a:ext cx="4724400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596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F8D934-B673-4CEC-A767-75A99CE67ED7}"/>
              </a:ext>
            </a:extLst>
          </p:cNvPr>
          <p:cNvCxnSpPr>
            <a:cxnSpLocks/>
          </p:cNvCxnSpPr>
          <p:nvPr/>
        </p:nvCxnSpPr>
        <p:spPr>
          <a:xfrm flipV="1">
            <a:off x="8734546" y="1650045"/>
            <a:ext cx="0" cy="3691976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BC9611E-4FE7-4EF3-8539-D89D2EF2887D}"/>
              </a:ext>
            </a:extLst>
          </p:cNvPr>
          <p:cNvCxnSpPr>
            <a:cxnSpLocks/>
          </p:cNvCxnSpPr>
          <p:nvPr/>
        </p:nvCxnSpPr>
        <p:spPr>
          <a:xfrm flipV="1">
            <a:off x="6383787" y="1650045"/>
            <a:ext cx="0" cy="3691976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7DF67680-428A-46EA-9FBC-479B7AC8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Architecture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73B22B-5E03-498F-A926-DA5914657059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9DEBB1C-AA18-4B3F-99A7-A74F8A8C0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E9409D7-72E9-4CA0-9330-3CD3F924D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40"/>
            <a:stretch/>
          </p:blipFill>
          <p:spPr>
            <a:xfrm>
              <a:off x="2552466" y="968843"/>
              <a:ext cx="1809983" cy="4996514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28AE51E-50E1-4AE3-BC9E-932EA5FA8517}"/>
              </a:ext>
            </a:extLst>
          </p:cNvPr>
          <p:cNvSpPr txBox="1"/>
          <p:nvPr/>
        </p:nvSpPr>
        <p:spPr>
          <a:xfrm flipH="1">
            <a:off x="5538577" y="1281575"/>
            <a:ext cx="169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24B80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Representation</a:t>
            </a:r>
            <a:endParaRPr lang="ko-KR" altLang="en-US" b="1" dirty="0">
              <a:solidFill>
                <a:srgbClr val="024B80"/>
              </a:solidFill>
              <a:latin typeface="Times New Roman" panose="02020603050405020304" pitchFamily="18" charset="0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30F2FF-2122-4174-95A5-45CDF999AA6B}"/>
              </a:ext>
            </a:extLst>
          </p:cNvPr>
          <p:cNvSpPr/>
          <p:nvPr/>
        </p:nvSpPr>
        <p:spPr>
          <a:xfrm>
            <a:off x="5796097" y="4476117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#1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E3D2A2C-A7AF-4BB9-A653-E941B36A3D2E}"/>
              </a:ext>
            </a:extLst>
          </p:cNvPr>
          <p:cNvSpPr/>
          <p:nvPr/>
        </p:nvSpPr>
        <p:spPr>
          <a:xfrm>
            <a:off x="5794277" y="405089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#2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72BD3E0-1C2A-4250-958C-F59AC31D59A7}"/>
              </a:ext>
            </a:extLst>
          </p:cNvPr>
          <p:cNvSpPr/>
          <p:nvPr/>
        </p:nvSpPr>
        <p:spPr>
          <a:xfrm>
            <a:off x="5794277" y="362567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#3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CDDA871-87DC-4194-9719-32730A570CBD}"/>
              </a:ext>
            </a:extLst>
          </p:cNvPr>
          <p:cNvSpPr/>
          <p:nvPr/>
        </p:nvSpPr>
        <p:spPr>
          <a:xfrm>
            <a:off x="5794277" y="320045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#4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672BBA7-2FCC-46ED-A590-9D4EFE2140FC}"/>
              </a:ext>
            </a:extLst>
          </p:cNvPr>
          <p:cNvSpPr/>
          <p:nvPr/>
        </p:nvSpPr>
        <p:spPr>
          <a:xfrm>
            <a:off x="5794277" y="277523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#5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0E80382-7E3B-4DD7-957A-ADCA13BF5F84}"/>
              </a:ext>
            </a:extLst>
          </p:cNvPr>
          <p:cNvSpPr/>
          <p:nvPr/>
        </p:nvSpPr>
        <p:spPr>
          <a:xfrm>
            <a:off x="5794277" y="235001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#6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9012DBE-BAC1-489D-B4E2-C0D0E6D5C23F}"/>
              </a:ext>
            </a:extLst>
          </p:cNvPr>
          <p:cNvSpPr/>
          <p:nvPr/>
        </p:nvSpPr>
        <p:spPr>
          <a:xfrm>
            <a:off x="8146856" y="4476117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#1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E568363-A0D0-4DCE-94D3-C17FA6F56D84}"/>
              </a:ext>
            </a:extLst>
          </p:cNvPr>
          <p:cNvSpPr/>
          <p:nvPr/>
        </p:nvSpPr>
        <p:spPr>
          <a:xfrm>
            <a:off x="8145036" y="405089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#2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74A1D9F-0002-4293-A022-2B765F194FD9}"/>
              </a:ext>
            </a:extLst>
          </p:cNvPr>
          <p:cNvSpPr/>
          <p:nvPr/>
        </p:nvSpPr>
        <p:spPr>
          <a:xfrm>
            <a:off x="8145036" y="362567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#3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720F8D6-085E-47B7-B097-5628F5B616D8}"/>
              </a:ext>
            </a:extLst>
          </p:cNvPr>
          <p:cNvSpPr/>
          <p:nvPr/>
        </p:nvSpPr>
        <p:spPr>
          <a:xfrm>
            <a:off x="8145036" y="320045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#4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A5340E3-634C-4617-BA35-0B59CF276D10}"/>
              </a:ext>
            </a:extLst>
          </p:cNvPr>
          <p:cNvSpPr/>
          <p:nvPr/>
        </p:nvSpPr>
        <p:spPr>
          <a:xfrm>
            <a:off x="8145036" y="277523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#5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922A44D-5B2C-4EC0-A62C-AA602BC518B5}"/>
              </a:ext>
            </a:extLst>
          </p:cNvPr>
          <p:cNvSpPr/>
          <p:nvPr/>
        </p:nvSpPr>
        <p:spPr>
          <a:xfrm>
            <a:off x="8145036" y="235001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#6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0379AE-4B1D-4F67-9B7B-CE554D64FF86}"/>
              </a:ext>
            </a:extLst>
          </p:cNvPr>
          <p:cNvSpPr/>
          <p:nvPr/>
        </p:nvSpPr>
        <p:spPr>
          <a:xfrm>
            <a:off x="5478795" y="2076450"/>
            <a:ext cx="1809984" cy="2914650"/>
          </a:xfrm>
          <a:prstGeom prst="roundRect">
            <a:avLst>
              <a:gd name="adj" fmla="val 10847"/>
            </a:avLst>
          </a:prstGeom>
          <a:noFill/>
          <a:ln w="254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3D85C0-37F7-4B36-B0DB-2E30113022F6}"/>
              </a:ext>
            </a:extLst>
          </p:cNvPr>
          <p:cNvSpPr txBox="1"/>
          <p:nvPr/>
        </p:nvSpPr>
        <p:spPr>
          <a:xfrm flipH="1">
            <a:off x="5281056" y="5342021"/>
            <a:ext cx="22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I am good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8DEC1F-923E-49BF-A7D7-470EF9EBC3E4}"/>
              </a:ext>
            </a:extLst>
          </p:cNvPr>
          <p:cNvSpPr txBox="1"/>
          <p:nvPr/>
        </p:nvSpPr>
        <p:spPr>
          <a:xfrm flipH="1">
            <a:off x="7631815" y="5342021"/>
            <a:ext cx="22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Times New Roman" panose="02020603050405020304" pitchFamily="18" charset="0"/>
              </a:rPr>
              <a:t>&lt;sos&gt;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Je vais bien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A22D68-1925-4B14-940D-FB49084B44C7}"/>
              </a:ext>
            </a:extLst>
          </p:cNvPr>
          <p:cNvSpPr txBox="1"/>
          <p:nvPr/>
        </p:nvSpPr>
        <p:spPr>
          <a:xfrm flipH="1">
            <a:off x="7631815" y="1281575"/>
            <a:ext cx="22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Je vais bien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Times New Roman" panose="02020603050405020304" pitchFamily="18" charset="0"/>
              </a:rPr>
              <a:t>&lt;eos&gt;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6FCC7A-B34A-4255-9B2B-DA65E4070D05}"/>
              </a:ext>
            </a:extLst>
          </p:cNvPr>
          <p:cNvSpPr/>
          <p:nvPr/>
        </p:nvSpPr>
        <p:spPr>
          <a:xfrm>
            <a:off x="7829554" y="2076450"/>
            <a:ext cx="1809984" cy="2914650"/>
          </a:xfrm>
          <a:prstGeom prst="roundRect">
            <a:avLst>
              <a:gd name="adj" fmla="val 10847"/>
            </a:avLst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2BE899-C269-4E7B-9928-B325667CA172}"/>
              </a:ext>
            </a:extLst>
          </p:cNvPr>
          <p:cNvCxnSpPr>
            <a:cxnSpLocks/>
            <a:stCxn id="42" idx="1"/>
            <a:endCxn id="49" idx="1"/>
          </p:cNvCxnSpPr>
          <p:nvPr/>
        </p:nvCxnSpPr>
        <p:spPr>
          <a:xfrm>
            <a:off x="7228998" y="1466241"/>
            <a:ext cx="917858" cy="313058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1340CD6-1B67-4626-98FD-CA6AE78D8D6C}"/>
              </a:ext>
            </a:extLst>
          </p:cNvPr>
          <p:cNvCxnSpPr>
            <a:cxnSpLocks/>
            <a:stCxn id="42" idx="1"/>
            <a:endCxn id="50" idx="1"/>
          </p:cNvCxnSpPr>
          <p:nvPr/>
        </p:nvCxnSpPr>
        <p:spPr>
          <a:xfrm>
            <a:off x="7228998" y="1466241"/>
            <a:ext cx="916038" cy="270536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13A9BD-39DF-4979-AD3D-B77FBBEA31C4}"/>
              </a:ext>
            </a:extLst>
          </p:cNvPr>
          <p:cNvCxnSpPr>
            <a:cxnSpLocks/>
            <a:stCxn id="42" idx="1"/>
            <a:endCxn id="51" idx="1"/>
          </p:cNvCxnSpPr>
          <p:nvPr/>
        </p:nvCxnSpPr>
        <p:spPr>
          <a:xfrm>
            <a:off x="7228998" y="1466241"/>
            <a:ext cx="916038" cy="228014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B2DE566-5AEA-4152-9A35-15292BC313AF}"/>
              </a:ext>
            </a:extLst>
          </p:cNvPr>
          <p:cNvCxnSpPr>
            <a:cxnSpLocks/>
            <a:stCxn id="42" idx="1"/>
            <a:endCxn id="52" idx="1"/>
          </p:cNvCxnSpPr>
          <p:nvPr/>
        </p:nvCxnSpPr>
        <p:spPr>
          <a:xfrm>
            <a:off x="7228998" y="1466241"/>
            <a:ext cx="916038" cy="18549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528E77-CFE1-403C-B33D-48FC17C6C68B}"/>
              </a:ext>
            </a:extLst>
          </p:cNvPr>
          <p:cNvCxnSpPr>
            <a:cxnSpLocks/>
            <a:stCxn id="42" idx="1"/>
            <a:endCxn id="53" idx="1"/>
          </p:cNvCxnSpPr>
          <p:nvPr/>
        </p:nvCxnSpPr>
        <p:spPr>
          <a:xfrm>
            <a:off x="7228998" y="1466241"/>
            <a:ext cx="916038" cy="142970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565D21F-63B1-4A5F-8F5F-E5C76EB559E2}"/>
              </a:ext>
            </a:extLst>
          </p:cNvPr>
          <p:cNvCxnSpPr>
            <a:cxnSpLocks/>
            <a:stCxn id="42" idx="1"/>
            <a:endCxn id="54" idx="1"/>
          </p:cNvCxnSpPr>
          <p:nvPr/>
        </p:nvCxnSpPr>
        <p:spPr>
          <a:xfrm>
            <a:off x="7228998" y="1466241"/>
            <a:ext cx="916038" cy="10044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EEBDAD8-BCA3-4349-8811-619401C161D8}"/>
              </a:ext>
            </a:extLst>
          </p:cNvPr>
          <p:cNvCxnSpPr>
            <a:cxnSpLocks/>
          </p:cNvCxnSpPr>
          <p:nvPr/>
        </p:nvCxnSpPr>
        <p:spPr>
          <a:xfrm flipV="1">
            <a:off x="6383787" y="4717533"/>
            <a:ext cx="0" cy="62448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4DA667-A379-42A6-9598-0F6EAE49A3E4}"/>
              </a:ext>
            </a:extLst>
          </p:cNvPr>
          <p:cNvCxnSpPr>
            <a:cxnSpLocks/>
          </p:cNvCxnSpPr>
          <p:nvPr/>
        </p:nvCxnSpPr>
        <p:spPr>
          <a:xfrm flipV="1">
            <a:off x="8734546" y="4717533"/>
            <a:ext cx="0" cy="62448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92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982B1A0-4580-479B-BB89-1EAE4CA5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AD83D-C874-41F8-93F4-E21556DB35C4}"/>
              </a:ext>
            </a:extLst>
          </p:cNvPr>
          <p:cNvGrpSpPr/>
          <p:nvPr/>
        </p:nvGrpSpPr>
        <p:grpSpPr>
          <a:xfrm>
            <a:off x="849022" y="1364621"/>
            <a:ext cx="5049791" cy="3785858"/>
            <a:chOff x="1050276" y="1405266"/>
            <a:chExt cx="5049791" cy="378585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036291B-1772-48DC-9E6C-E50ACE0E533D}"/>
                </a:ext>
              </a:extLst>
            </p:cNvPr>
            <p:cNvSpPr txBox="1"/>
            <p:nvPr/>
          </p:nvSpPr>
          <p:spPr>
            <a:xfrm>
              <a:off x="1082037" y="1405266"/>
              <a:ext cx="49862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RNN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Recurrent Neural Network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86234A0-65B8-412C-BDCE-A50539137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276" y="2124073"/>
              <a:ext cx="5049791" cy="3067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FB429D-EBC2-4E2E-AD50-F2035769754C}"/>
              </a:ext>
            </a:extLst>
          </p:cNvPr>
          <p:cNvGrpSpPr/>
          <p:nvPr/>
        </p:nvGrpSpPr>
        <p:grpSpPr>
          <a:xfrm>
            <a:off x="6328135" y="1371265"/>
            <a:ext cx="4986268" cy="3772570"/>
            <a:chOff x="6862764" y="1411910"/>
            <a:chExt cx="4986268" cy="377257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B9AA0D3-1E32-4455-B292-1C9CDF3B0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093" y="2124074"/>
              <a:ext cx="3913610" cy="3060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D1FB03-4F5B-4F98-9A72-16D0790F9934}"/>
                </a:ext>
              </a:extLst>
            </p:cNvPr>
            <p:cNvSpPr txBox="1"/>
            <p:nvPr/>
          </p:nvSpPr>
          <p:spPr>
            <a:xfrm>
              <a:off x="6862764" y="1411910"/>
              <a:ext cx="49862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LSTM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Long Short-Term Memory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456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7DF67680-428A-46EA-9FBC-479B7AC8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Decoder</a:t>
            </a:r>
            <a:r>
              <a:rPr lang="en-US" altLang="ko-KR" sz="2400" b="0"/>
              <a:t> - Look-ahead Mask</a:t>
            </a:r>
            <a:endParaRPr lang="ko-KR" altLang="en-US" b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28A606-E4F5-4CD2-AA20-7D7383EADA58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9DEBB1C-AA18-4B3F-99A7-A74F8A8C0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85F5361-A1AD-431C-9402-5576FB890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36" t="56999" r="23060" b="33612"/>
            <a:stretch/>
          </p:blipFill>
          <p:spPr>
            <a:xfrm>
              <a:off x="2686972" y="3819065"/>
              <a:ext cx="814387" cy="46910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8C3ED1F-8C17-49B1-920B-249F8730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200" y="3922190"/>
            <a:ext cx="2566505" cy="1517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DAB17-876E-45A5-A01C-7D2972A46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405" y="1319574"/>
            <a:ext cx="3557820" cy="190126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F7A77D8-373C-46F8-A413-2986D247E89D}"/>
              </a:ext>
            </a:extLst>
          </p:cNvPr>
          <p:cNvSpPr/>
          <p:nvPr/>
        </p:nvSpPr>
        <p:spPr>
          <a:xfrm rot="5400000">
            <a:off x="7538662" y="3367966"/>
            <a:ext cx="449580" cy="372726"/>
          </a:xfrm>
          <a:prstGeom prst="rightArrow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AC9AA-7394-418C-BBE1-424902C8BDF7}"/>
              </a:ext>
            </a:extLst>
          </p:cNvPr>
          <p:cNvSpPr txBox="1"/>
          <p:nvPr/>
        </p:nvSpPr>
        <p:spPr>
          <a:xfrm>
            <a:off x="8018566" y="3358553"/>
            <a:ext cx="112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925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7DF67680-428A-46EA-9FBC-479B7AC8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Decoder</a:t>
            </a:r>
            <a:r>
              <a:rPr lang="en-US" altLang="ko-KR" sz="2400" b="0"/>
              <a:t> - Encoder-Decoder Attention</a:t>
            </a:r>
            <a:endParaRPr lang="ko-KR" altLang="en-US" b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DEBB1C-AA18-4B3F-99A7-A74F8A8C00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468" y="968843"/>
            <a:ext cx="3734981" cy="4996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4378C4-EE78-499B-9558-A879B12ED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82" t="40893" r="23050" b="52286"/>
          <a:stretch/>
        </p:blipFill>
        <p:spPr>
          <a:xfrm>
            <a:off x="2685256" y="3009633"/>
            <a:ext cx="816769" cy="34079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583C85-2C17-49F6-8075-8F02795D1F68}"/>
              </a:ext>
            </a:extLst>
          </p:cNvPr>
          <p:cNvGrpSpPr/>
          <p:nvPr/>
        </p:nvGrpSpPr>
        <p:grpSpPr>
          <a:xfrm>
            <a:off x="4716378" y="1466090"/>
            <a:ext cx="6511269" cy="3972580"/>
            <a:chOff x="4716378" y="1307961"/>
            <a:chExt cx="6511269" cy="39725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6F0895-B1DF-4A7C-B70E-270101162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378" y="1307961"/>
              <a:ext cx="6511269" cy="39725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BAEC13-1C37-45D7-8AD3-0B09329024B2}"/>
                </a:ext>
              </a:extLst>
            </p:cNvPr>
            <p:cNvSpPr txBox="1"/>
            <p:nvPr/>
          </p:nvSpPr>
          <p:spPr>
            <a:xfrm>
              <a:off x="5282393" y="2924068"/>
              <a:ext cx="1821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024B8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b="1">
                  <a:solidFill>
                    <a:srgbClr val="024B8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Attention</a:t>
              </a:r>
              <a:r>
                <a:rPr lang="en-US" altLang="ko-KR" sz="1400">
                  <a:solidFill>
                    <a:srgbClr val="024B8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Matrix</a:t>
              </a:r>
              <a:endParaRPr lang="ko-KR" altLang="en-US" sz="1400">
                <a:solidFill>
                  <a:srgbClr val="024B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635417-4359-413C-B2F5-57A48CB78A74}"/>
                </a:ext>
              </a:extLst>
            </p:cNvPr>
            <p:cNvSpPr txBox="1"/>
            <p:nvPr/>
          </p:nvSpPr>
          <p:spPr>
            <a:xfrm>
              <a:off x="8527485" y="2855317"/>
              <a:ext cx="1821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24B8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Representation</a:t>
              </a:r>
              <a:endParaRPr lang="ko-KR" altLang="en-US" sz="1400" b="1">
                <a:solidFill>
                  <a:srgbClr val="024B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4417F1-6AA9-4CCD-AFA9-588E20CFFD97}"/>
                </a:ext>
              </a:extLst>
            </p:cNvPr>
            <p:cNvSpPr txBox="1"/>
            <p:nvPr/>
          </p:nvSpPr>
          <p:spPr>
            <a:xfrm>
              <a:off x="9385096" y="4939795"/>
              <a:ext cx="1821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24B8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Value</a:t>
              </a:r>
              <a:r>
                <a:rPr lang="en-US" altLang="ko-KR" sz="1400">
                  <a:solidFill>
                    <a:srgbClr val="024B8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matrix</a:t>
              </a:r>
              <a:endParaRPr lang="ko-KR" altLang="en-US" sz="1400">
                <a:solidFill>
                  <a:srgbClr val="024B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B3E82E-50AE-42F5-A107-7A32CA9385E3}"/>
                </a:ext>
              </a:extLst>
            </p:cNvPr>
            <p:cNvSpPr txBox="1"/>
            <p:nvPr/>
          </p:nvSpPr>
          <p:spPr>
            <a:xfrm>
              <a:off x="7274413" y="4939795"/>
              <a:ext cx="1821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24B8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Key</a:t>
              </a:r>
              <a:r>
                <a:rPr lang="en-US" altLang="ko-KR" sz="1400">
                  <a:solidFill>
                    <a:srgbClr val="024B8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matrix</a:t>
              </a:r>
              <a:endParaRPr lang="ko-KR" altLang="en-US" sz="1400">
                <a:solidFill>
                  <a:srgbClr val="024B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4126EA-356C-49B3-99B8-383334389975}"/>
                </a:ext>
              </a:extLst>
            </p:cNvPr>
            <p:cNvSpPr txBox="1"/>
            <p:nvPr/>
          </p:nvSpPr>
          <p:spPr>
            <a:xfrm>
              <a:off x="5008808" y="4939795"/>
              <a:ext cx="1821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24B8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r>
                <a:rPr lang="en-US" altLang="ko-KR" sz="1400">
                  <a:solidFill>
                    <a:srgbClr val="024B80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matrix</a:t>
              </a:r>
              <a:endParaRPr lang="ko-KR" altLang="en-US" sz="1400">
                <a:solidFill>
                  <a:srgbClr val="024B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402F733-9607-4FAD-A02A-68353A8F2B59}"/>
              </a:ext>
            </a:extLst>
          </p:cNvPr>
          <p:cNvCxnSpPr>
            <a:cxnSpLocks/>
          </p:cNvCxnSpPr>
          <p:nvPr/>
        </p:nvCxnSpPr>
        <p:spPr>
          <a:xfrm flipH="1">
            <a:off x="6808123" y="1466090"/>
            <a:ext cx="746469" cy="3972580"/>
          </a:xfrm>
          <a:prstGeom prst="line">
            <a:avLst/>
          </a:prstGeom>
          <a:ln w="12700">
            <a:solidFill>
              <a:srgbClr val="024B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225856-E764-40FC-803A-92F5069FE110}"/>
              </a:ext>
            </a:extLst>
          </p:cNvPr>
          <p:cNvSpPr txBox="1"/>
          <p:nvPr/>
        </p:nvSpPr>
        <p:spPr>
          <a:xfrm>
            <a:off x="8507171" y="1098967"/>
            <a:ext cx="175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ko-KR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ko-KR" altLang="en-US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CC0F5D-ADDE-4983-9CDD-3EC3EBADD402}"/>
              </a:ext>
            </a:extLst>
          </p:cNvPr>
          <p:cNvSpPr txBox="1"/>
          <p:nvPr/>
        </p:nvSpPr>
        <p:spPr>
          <a:xfrm>
            <a:off x="5315430" y="1098967"/>
            <a:ext cx="175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ko-KR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ko-KR" altLang="en-US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57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F8D934-B673-4CEC-A767-75A99CE67ED7}"/>
              </a:ext>
            </a:extLst>
          </p:cNvPr>
          <p:cNvCxnSpPr>
            <a:cxnSpLocks/>
          </p:cNvCxnSpPr>
          <p:nvPr/>
        </p:nvCxnSpPr>
        <p:spPr>
          <a:xfrm flipV="1">
            <a:off x="8734546" y="1650045"/>
            <a:ext cx="0" cy="3691976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BC9611E-4FE7-4EF3-8539-D89D2EF2887D}"/>
              </a:ext>
            </a:extLst>
          </p:cNvPr>
          <p:cNvCxnSpPr>
            <a:cxnSpLocks/>
          </p:cNvCxnSpPr>
          <p:nvPr/>
        </p:nvCxnSpPr>
        <p:spPr>
          <a:xfrm flipV="1">
            <a:off x="6383787" y="1650045"/>
            <a:ext cx="0" cy="3691976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7DF67680-428A-46EA-9FBC-479B7AC8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Decoder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73B22B-5E03-498F-A926-DA5914657059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627468" y="968843"/>
            <a:chExt cx="3734981" cy="49965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9DEBB1C-AA18-4B3F-99A7-A74F8A8C0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7468" y="968843"/>
              <a:ext cx="3734981" cy="499651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E9409D7-72E9-4CA0-9330-3CD3F924D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40"/>
            <a:stretch/>
          </p:blipFill>
          <p:spPr>
            <a:xfrm>
              <a:off x="2552466" y="968843"/>
              <a:ext cx="1809983" cy="4996514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28AE51E-50E1-4AE3-BC9E-932EA5FA8517}"/>
              </a:ext>
            </a:extLst>
          </p:cNvPr>
          <p:cNvSpPr txBox="1"/>
          <p:nvPr/>
        </p:nvSpPr>
        <p:spPr>
          <a:xfrm flipH="1">
            <a:off x="5538577" y="1281575"/>
            <a:ext cx="169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24B80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Representation</a:t>
            </a:r>
            <a:endParaRPr lang="ko-KR" altLang="en-US" b="1" dirty="0">
              <a:solidFill>
                <a:srgbClr val="024B80"/>
              </a:solidFill>
              <a:latin typeface="Times New Roman" panose="02020603050405020304" pitchFamily="18" charset="0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30F2FF-2122-4174-95A5-45CDF999AA6B}"/>
              </a:ext>
            </a:extLst>
          </p:cNvPr>
          <p:cNvSpPr/>
          <p:nvPr/>
        </p:nvSpPr>
        <p:spPr>
          <a:xfrm>
            <a:off x="5796097" y="4476117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#1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E3D2A2C-A7AF-4BB9-A653-E941B36A3D2E}"/>
              </a:ext>
            </a:extLst>
          </p:cNvPr>
          <p:cNvSpPr/>
          <p:nvPr/>
        </p:nvSpPr>
        <p:spPr>
          <a:xfrm>
            <a:off x="5794277" y="405089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#2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72BD3E0-1C2A-4250-958C-F59AC31D59A7}"/>
              </a:ext>
            </a:extLst>
          </p:cNvPr>
          <p:cNvSpPr/>
          <p:nvPr/>
        </p:nvSpPr>
        <p:spPr>
          <a:xfrm>
            <a:off x="5794277" y="362567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#3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CDDA871-87DC-4194-9719-32730A570CBD}"/>
              </a:ext>
            </a:extLst>
          </p:cNvPr>
          <p:cNvSpPr/>
          <p:nvPr/>
        </p:nvSpPr>
        <p:spPr>
          <a:xfrm>
            <a:off x="5794277" y="320045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#4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672BBA7-2FCC-46ED-A590-9D4EFE2140FC}"/>
              </a:ext>
            </a:extLst>
          </p:cNvPr>
          <p:cNvSpPr/>
          <p:nvPr/>
        </p:nvSpPr>
        <p:spPr>
          <a:xfrm>
            <a:off x="5794277" y="277523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#5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0E80382-7E3B-4DD7-957A-ADCA13BF5F84}"/>
              </a:ext>
            </a:extLst>
          </p:cNvPr>
          <p:cNvSpPr/>
          <p:nvPr/>
        </p:nvSpPr>
        <p:spPr>
          <a:xfrm>
            <a:off x="5794277" y="235001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92D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#6</a:t>
            </a:r>
            <a:endParaRPr lang="ko-KR" altLang="en-US" sz="1400" b="1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9012DBE-BAC1-489D-B4E2-C0D0E6D5C23F}"/>
              </a:ext>
            </a:extLst>
          </p:cNvPr>
          <p:cNvSpPr/>
          <p:nvPr/>
        </p:nvSpPr>
        <p:spPr>
          <a:xfrm>
            <a:off x="8146856" y="4476117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#1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E568363-A0D0-4DCE-94D3-C17FA6F56D84}"/>
              </a:ext>
            </a:extLst>
          </p:cNvPr>
          <p:cNvSpPr/>
          <p:nvPr/>
        </p:nvSpPr>
        <p:spPr>
          <a:xfrm>
            <a:off x="8145036" y="405089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#2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74A1D9F-0002-4293-A022-2B765F194FD9}"/>
              </a:ext>
            </a:extLst>
          </p:cNvPr>
          <p:cNvSpPr/>
          <p:nvPr/>
        </p:nvSpPr>
        <p:spPr>
          <a:xfrm>
            <a:off x="8145036" y="362567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#3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720F8D6-085E-47B7-B097-5628F5B616D8}"/>
              </a:ext>
            </a:extLst>
          </p:cNvPr>
          <p:cNvSpPr/>
          <p:nvPr/>
        </p:nvSpPr>
        <p:spPr>
          <a:xfrm>
            <a:off x="8145036" y="320045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#4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A5340E3-634C-4617-BA35-0B59CF276D10}"/>
              </a:ext>
            </a:extLst>
          </p:cNvPr>
          <p:cNvSpPr/>
          <p:nvPr/>
        </p:nvSpPr>
        <p:spPr>
          <a:xfrm>
            <a:off x="8145036" y="277523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#5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922A44D-5B2C-4EC0-A62C-AA602BC518B5}"/>
              </a:ext>
            </a:extLst>
          </p:cNvPr>
          <p:cNvSpPr/>
          <p:nvPr/>
        </p:nvSpPr>
        <p:spPr>
          <a:xfrm>
            <a:off x="8145036" y="2350018"/>
            <a:ext cx="1177200" cy="241416"/>
          </a:xfrm>
          <a:prstGeom prst="roundRect">
            <a:avLst>
              <a:gd name="adj" fmla="val 24186"/>
            </a:avLst>
          </a:prstGeom>
          <a:solidFill>
            <a:schemeClr val="bg1"/>
          </a:solidFill>
          <a:ln w="25400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#6</a:t>
            </a:r>
            <a:endParaRPr lang="ko-KR" altLang="en-US" sz="1400" b="1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0379AE-4B1D-4F67-9B7B-CE554D64FF86}"/>
              </a:ext>
            </a:extLst>
          </p:cNvPr>
          <p:cNvSpPr/>
          <p:nvPr/>
        </p:nvSpPr>
        <p:spPr>
          <a:xfrm>
            <a:off x="5478795" y="2076450"/>
            <a:ext cx="1809984" cy="2914650"/>
          </a:xfrm>
          <a:prstGeom prst="roundRect">
            <a:avLst>
              <a:gd name="adj" fmla="val 10847"/>
            </a:avLst>
          </a:prstGeom>
          <a:noFill/>
          <a:ln w="254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3D85C0-37F7-4B36-B0DB-2E30113022F6}"/>
              </a:ext>
            </a:extLst>
          </p:cNvPr>
          <p:cNvSpPr txBox="1"/>
          <p:nvPr/>
        </p:nvSpPr>
        <p:spPr>
          <a:xfrm flipH="1">
            <a:off x="5281056" y="5342021"/>
            <a:ext cx="22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I am good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8DEC1F-923E-49BF-A7D7-470EF9EBC3E4}"/>
              </a:ext>
            </a:extLst>
          </p:cNvPr>
          <p:cNvSpPr txBox="1"/>
          <p:nvPr/>
        </p:nvSpPr>
        <p:spPr>
          <a:xfrm flipH="1">
            <a:off x="7631815" y="5342021"/>
            <a:ext cx="22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Times New Roman" panose="02020603050405020304" pitchFamily="18" charset="0"/>
              </a:rPr>
              <a:t>&lt;sos&gt;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Je vais bien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A22D68-1925-4B14-940D-FB49084B44C7}"/>
              </a:ext>
            </a:extLst>
          </p:cNvPr>
          <p:cNvSpPr txBox="1"/>
          <p:nvPr/>
        </p:nvSpPr>
        <p:spPr>
          <a:xfrm flipH="1">
            <a:off x="7631815" y="1281575"/>
            <a:ext cx="22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rPr>
              <a:t>Je vais bien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Times New Roman" panose="02020603050405020304" pitchFamily="18" charset="0"/>
              </a:rPr>
              <a:t>&lt;eos&gt;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06FCC7A-B34A-4255-9B2B-DA65E4070D05}"/>
              </a:ext>
            </a:extLst>
          </p:cNvPr>
          <p:cNvSpPr/>
          <p:nvPr/>
        </p:nvSpPr>
        <p:spPr>
          <a:xfrm>
            <a:off x="7829554" y="2076450"/>
            <a:ext cx="1809984" cy="2914650"/>
          </a:xfrm>
          <a:prstGeom prst="roundRect">
            <a:avLst>
              <a:gd name="adj" fmla="val 10847"/>
            </a:avLst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2BE899-C269-4E7B-9928-B325667CA172}"/>
              </a:ext>
            </a:extLst>
          </p:cNvPr>
          <p:cNvCxnSpPr>
            <a:cxnSpLocks/>
            <a:stCxn id="42" idx="1"/>
            <a:endCxn id="49" idx="1"/>
          </p:cNvCxnSpPr>
          <p:nvPr/>
        </p:nvCxnSpPr>
        <p:spPr>
          <a:xfrm>
            <a:off x="7228998" y="1466241"/>
            <a:ext cx="917858" cy="313058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1340CD6-1B67-4626-98FD-CA6AE78D8D6C}"/>
              </a:ext>
            </a:extLst>
          </p:cNvPr>
          <p:cNvCxnSpPr>
            <a:cxnSpLocks/>
            <a:stCxn id="42" idx="1"/>
            <a:endCxn id="50" idx="1"/>
          </p:cNvCxnSpPr>
          <p:nvPr/>
        </p:nvCxnSpPr>
        <p:spPr>
          <a:xfrm>
            <a:off x="7228998" y="1466241"/>
            <a:ext cx="916038" cy="270536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13A9BD-39DF-4979-AD3D-B77FBBEA31C4}"/>
              </a:ext>
            </a:extLst>
          </p:cNvPr>
          <p:cNvCxnSpPr>
            <a:cxnSpLocks/>
            <a:stCxn id="42" idx="1"/>
            <a:endCxn id="51" idx="1"/>
          </p:cNvCxnSpPr>
          <p:nvPr/>
        </p:nvCxnSpPr>
        <p:spPr>
          <a:xfrm>
            <a:off x="7228998" y="1466241"/>
            <a:ext cx="916038" cy="228014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B2DE566-5AEA-4152-9A35-15292BC313AF}"/>
              </a:ext>
            </a:extLst>
          </p:cNvPr>
          <p:cNvCxnSpPr>
            <a:cxnSpLocks/>
            <a:stCxn id="42" idx="1"/>
            <a:endCxn id="52" idx="1"/>
          </p:cNvCxnSpPr>
          <p:nvPr/>
        </p:nvCxnSpPr>
        <p:spPr>
          <a:xfrm>
            <a:off x="7228998" y="1466241"/>
            <a:ext cx="916038" cy="185492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528E77-CFE1-403C-B33D-48FC17C6C68B}"/>
              </a:ext>
            </a:extLst>
          </p:cNvPr>
          <p:cNvCxnSpPr>
            <a:cxnSpLocks/>
            <a:stCxn id="42" idx="1"/>
            <a:endCxn id="53" idx="1"/>
          </p:cNvCxnSpPr>
          <p:nvPr/>
        </p:nvCxnSpPr>
        <p:spPr>
          <a:xfrm>
            <a:off x="7228998" y="1466241"/>
            <a:ext cx="916038" cy="142970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565D21F-63B1-4A5F-8F5F-E5C76EB559E2}"/>
              </a:ext>
            </a:extLst>
          </p:cNvPr>
          <p:cNvCxnSpPr>
            <a:cxnSpLocks/>
            <a:stCxn id="42" idx="1"/>
            <a:endCxn id="54" idx="1"/>
          </p:cNvCxnSpPr>
          <p:nvPr/>
        </p:nvCxnSpPr>
        <p:spPr>
          <a:xfrm>
            <a:off x="7228998" y="1466241"/>
            <a:ext cx="916038" cy="10044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EEBDAD8-BCA3-4349-8811-619401C161D8}"/>
              </a:ext>
            </a:extLst>
          </p:cNvPr>
          <p:cNvCxnSpPr>
            <a:cxnSpLocks/>
          </p:cNvCxnSpPr>
          <p:nvPr/>
        </p:nvCxnSpPr>
        <p:spPr>
          <a:xfrm flipV="1">
            <a:off x="6383787" y="4717533"/>
            <a:ext cx="0" cy="62448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64DA667-A379-42A6-9598-0F6EAE49A3E4}"/>
              </a:ext>
            </a:extLst>
          </p:cNvPr>
          <p:cNvCxnSpPr>
            <a:cxnSpLocks/>
          </p:cNvCxnSpPr>
          <p:nvPr/>
        </p:nvCxnSpPr>
        <p:spPr>
          <a:xfrm flipV="1">
            <a:off x="8734546" y="4717533"/>
            <a:ext cx="0" cy="62448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202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2971CE-C109-4305-AB81-D061995C183E}"/>
              </a:ext>
            </a:extLst>
          </p:cNvPr>
          <p:cNvSpPr txBox="1"/>
          <p:nvPr/>
        </p:nvSpPr>
        <p:spPr>
          <a:xfrm>
            <a:off x="2949456" y="2396663"/>
            <a:ext cx="6293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rgbClr val="024B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9600">
              <a:solidFill>
                <a:srgbClr val="024B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3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7DF67680-428A-46EA-9FBC-479B7AC8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Architecture</a:t>
            </a:r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025ECA-80EB-4FBE-B6F3-155E37DA9B55}"/>
              </a:ext>
            </a:extLst>
          </p:cNvPr>
          <p:cNvGrpSpPr/>
          <p:nvPr/>
        </p:nvGrpSpPr>
        <p:grpSpPr>
          <a:xfrm>
            <a:off x="1310206" y="507178"/>
            <a:ext cx="9762088" cy="5531672"/>
            <a:chOff x="1672156" y="507178"/>
            <a:chExt cx="9762088" cy="553167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FABB66E-2406-4AE2-A7C0-6CEE99EA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8568" y="968843"/>
              <a:ext cx="3734981" cy="49965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7FBCD0-5611-4856-B218-8117B0ECAEBF}"/>
                </a:ext>
              </a:extLst>
            </p:cNvPr>
            <p:cNvSpPr txBox="1"/>
            <p:nvPr/>
          </p:nvSpPr>
          <p:spPr>
            <a:xfrm flipH="1">
              <a:off x="1672156" y="3788501"/>
              <a:ext cx="2315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Multi-Head Attention</a:t>
              </a:r>
            </a:p>
            <a:p>
              <a:pPr algn="r"/>
              <a:r>
                <a:rPr lang="en-US" altLang="ko-KR" b="1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(</a:t>
              </a:r>
              <a:r>
                <a:rPr lang="en-US" altLang="ko-KR" b="1" u="sng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Self-Attention</a:t>
              </a:r>
              <a:r>
                <a:rPr lang="en-US" altLang="ko-KR" b="1" dirty="0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)</a:t>
              </a:r>
              <a:endParaRPr lang="ko-KR" altLang="en-US" b="1" dirty="0">
                <a:solidFill>
                  <a:srgbClr val="2F5597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33A689-FED7-42A1-AE6F-B6C9D360F5F5}"/>
                </a:ext>
              </a:extLst>
            </p:cNvPr>
            <p:cNvSpPr txBox="1"/>
            <p:nvPr/>
          </p:nvSpPr>
          <p:spPr>
            <a:xfrm flipH="1">
              <a:off x="2387255" y="3122176"/>
              <a:ext cx="1600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Feed Forward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F40CB0-C7B8-4C6E-9DB4-1C92A9702343}"/>
                </a:ext>
              </a:extLst>
            </p:cNvPr>
            <p:cNvSpPr txBox="1"/>
            <p:nvPr/>
          </p:nvSpPr>
          <p:spPr>
            <a:xfrm flipH="1">
              <a:off x="8246347" y="2851945"/>
              <a:ext cx="2964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Multi-Head Attention</a:t>
              </a:r>
            </a:p>
            <a:p>
              <a:r>
                <a:rPr lang="en-US" altLang="ko-KR" b="1" dirty="0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(</a:t>
              </a:r>
              <a:r>
                <a:rPr lang="en-US" altLang="ko-KR" b="1" u="sng" dirty="0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Encoder-Decoder Attention</a:t>
              </a:r>
              <a:r>
                <a:rPr lang="en-US" altLang="ko-KR" b="1" dirty="0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)</a:t>
              </a:r>
              <a:endParaRPr lang="ko-KR" altLang="en-US" b="1" dirty="0">
                <a:solidFill>
                  <a:srgbClr val="2F5597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FD6E03-7FDC-44A2-B6DB-7734097964E1}"/>
                </a:ext>
              </a:extLst>
            </p:cNvPr>
            <p:cNvSpPr txBox="1"/>
            <p:nvPr/>
          </p:nvSpPr>
          <p:spPr>
            <a:xfrm flipH="1">
              <a:off x="8246347" y="3725287"/>
              <a:ext cx="3187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Masked Multi-Head Attention</a:t>
              </a:r>
            </a:p>
            <a:p>
              <a:r>
                <a:rPr lang="en-US" altLang="ko-KR" b="1" dirty="0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(</a:t>
              </a:r>
              <a:r>
                <a:rPr lang="en-US" altLang="ko-KR" b="1" u="sng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Masked Self-Attention</a:t>
              </a:r>
              <a:r>
                <a:rPr lang="en-US" altLang="ko-KR" b="1" dirty="0">
                  <a:solidFill>
                    <a:srgbClr val="2F5597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)</a:t>
              </a:r>
              <a:endParaRPr lang="ko-KR" altLang="en-US" b="1" dirty="0">
                <a:solidFill>
                  <a:srgbClr val="2F5597"/>
                </a:solidFill>
                <a:latin typeface="Times New Roman" panose="02020603050405020304" pitchFamily="18" charset="0"/>
                <a:ea typeface="나눔스퀘어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2326E69-17E9-43F5-B84F-E95BF5D10879}"/>
                </a:ext>
              </a:extLst>
            </p:cNvPr>
            <p:cNvGrpSpPr/>
            <p:nvPr/>
          </p:nvGrpSpPr>
          <p:grpSpPr>
            <a:xfrm>
              <a:off x="4190468" y="2043410"/>
              <a:ext cx="2021728" cy="3995440"/>
              <a:chOff x="4190410" y="2043410"/>
              <a:chExt cx="2021728" cy="399544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35453D3-3E1E-447E-AE72-005ED356F885}"/>
                  </a:ext>
                </a:extLst>
              </p:cNvPr>
              <p:cNvSpPr/>
              <p:nvPr/>
            </p:nvSpPr>
            <p:spPr>
              <a:xfrm>
                <a:off x="4355433" y="2505075"/>
                <a:ext cx="1691683" cy="3533775"/>
              </a:xfrm>
              <a:prstGeom prst="roundRect">
                <a:avLst>
                  <a:gd name="adj" fmla="val 10847"/>
                </a:avLst>
              </a:prstGeom>
              <a:noFill/>
              <a:ln w="25400">
                <a:solidFill>
                  <a:srgbClr val="92D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3447E7-1498-4451-A50F-761497951E41}"/>
                  </a:ext>
                </a:extLst>
              </p:cNvPr>
              <p:cNvSpPr txBox="1"/>
              <p:nvPr/>
            </p:nvSpPr>
            <p:spPr>
              <a:xfrm flipH="1">
                <a:off x="4190410" y="2043410"/>
                <a:ext cx="20217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>
                    <a:solidFill>
                      <a:srgbClr val="92D050"/>
                    </a:solidFill>
                    <a:latin typeface="Times New Roman" panose="02020603050405020304" pitchFamily="18" charset="0"/>
                    <a:ea typeface="나눔스퀘어 ExtraBold" panose="020B0600000101010101" pitchFamily="50" charset="-127"/>
                    <a:cs typeface="Times New Roman" panose="02020603050405020304" pitchFamily="18" charset="0"/>
                  </a:rPr>
                  <a:t>Encoder</a:t>
                </a:r>
                <a:endParaRPr lang="ko-KR" altLang="en-US" sz="2400" b="1" dirty="0">
                  <a:solidFill>
                    <a:srgbClr val="92D050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608F36-2275-4CDA-914E-B6EA04A9659C}"/>
                </a:ext>
              </a:extLst>
            </p:cNvPr>
            <p:cNvGrpSpPr/>
            <p:nvPr/>
          </p:nvGrpSpPr>
          <p:grpSpPr>
            <a:xfrm>
              <a:off x="5988777" y="507178"/>
              <a:ext cx="2021728" cy="5531672"/>
              <a:chOff x="5979194" y="507178"/>
              <a:chExt cx="2021728" cy="5531672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918DC13-8342-4EC2-AB8B-D8BF25498D08}"/>
                  </a:ext>
                </a:extLst>
              </p:cNvPr>
              <p:cNvSpPr/>
              <p:nvPr/>
            </p:nvSpPr>
            <p:spPr>
              <a:xfrm>
                <a:off x="6144217" y="968843"/>
                <a:ext cx="1691683" cy="5070007"/>
              </a:xfrm>
              <a:prstGeom prst="roundRect">
                <a:avLst>
                  <a:gd name="adj" fmla="val 10847"/>
                </a:avLst>
              </a:prstGeom>
              <a:noFill/>
              <a:ln w="2540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38CB7B-A00C-4B38-AF2A-5315062EB21B}"/>
                  </a:ext>
                </a:extLst>
              </p:cNvPr>
              <p:cNvSpPr txBox="1"/>
              <p:nvPr/>
            </p:nvSpPr>
            <p:spPr>
              <a:xfrm flipH="1">
                <a:off x="5979194" y="507178"/>
                <a:ext cx="20217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>
                    <a:solidFill>
                      <a:srgbClr val="00B050"/>
                    </a:solidFill>
                    <a:latin typeface="Times New Roman" panose="02020603050405020304" pitchFamily="18" charset="0"/>
                    <a:ea typeface="나눔스퀘어 ExtraBold" panose="020B0600000101010101" pitchFamily="50" charset="-127"/>
                    <a:cs typeface="Times New Roman" panose="02020603050405020304" pitchFamily="18" charset="0"/>
                  </a:rPr>
                  <a:t>Decoder</a:t>
                </a:r>
                <a:endParaRPr lang="ko-KR" altLang="en-US" sz="24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01F86D-16BC-45BC-889F-7EE316E1D002}"/>
                </a:ext>
              </a:extLst>
            </p:cNvPr>
            <p:cNvSpPr txBox="1"/>
            <p:nvPr/>
          </p:nvSpPr>
          <p:spPr>
            <a:xfrm flipH="1">
              <a:off x="8246347" y="2310884"/>
              <a:ext cx="1897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나눔스퀘어 ExtraBold" panose="020B0600000101010101" pitchFamily="50" charset="-127"/>
                  <a:cs typeface="Times New Roman" panose="02020603050405020304" pitchFamily="18" charset="0"/>
                </a:rPr>
                <a:t>Feed Forward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67C814A-D94C-40F7-99EE-6FBFE6C0D0F7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H="1">
              <a:off x="3988117" y="4111667"/>
              <a:ext cx="1126866" cy="0"/>
            </a:xfrm>
            <a:prstGeom prst="line">
              <a:avLst/>
            </a:prstGeom>
            <a:ln w="25400">
              <a:solidFill>
                <a:srgbClr val="024B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612E5BE-2851-40EE-8537-1A99591488F0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H="1">
              <a:off x="3988117" y="3306842"/>
              <a:ext cx="1126866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53D3CBE-295B-4DBC-A48D-5A1F2C8C410B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7086659" y="3175111"/>
              <a:ext cx="1159688" cy="0"/>
            </a:xfrm>
            <a:prstGeom prst="line">
              <a:avLst/>
            </a:prstGeom>
            <a:ln w="25400">
              <a:solidFill>
                <a:srgbClr val="024B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7DE73EF-9C9D-4304-A1FC-24D91CF8BDA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H="1">
              <a:off x="7086659" y="4048453"/>
              <a:ext cx="1159688" cy="0"/>
            </a:xfrm>
            <a:prstGeom prst="line">
              <a:avLst/>
            </a:prstGeom>
            <a:ln w="25400">
              <a:solidFill>
                <a:srgbClr val="024B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4CB35A6-DF88-42FA-9DBF-14834806131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7086659" y="2495550"/>
              <a:ext cx="1159688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665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FABB66E-2406-4AE2-A7C0-6CEE99EA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68" y="968843"/>
            <a:ext cx="3734981" cy="4996514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7DF67680-428A-46EA-9FBC-479B7AC8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Architecture</a:t>
            </a:r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B91A9F0-9C48-4C73-9C48-01317A645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3" y="733425"/>
            <a:ext cx="6096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5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ED40AB-9A75-435D-944F-198174C3F7F7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313143" y="825968"/>
            <a:chExt cx="3734981" cy="499651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3425CE-DE78-4531-968F-6C69DD0F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3143" y="825968"/>
              <a:ext cx="3734981" cy="499651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7A3AFA-276A-4496-9B42-47D9C7B6E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07" t="78338" r="53095"/>
            <a:stretch/>
          </p:blipFill>
          <p:spPr>
            <a:xfrm>
              <a:off x="1122045" y="4740115"/>
              <a:ext cx="944880" cy="1082367"/>
            </a:xfrm>
            <a:custGeom>
              <a:avLst/>
              <a:gdLst>
                <a:gd name="connsiteX0" fmla="*/ 346710 w 944880"/>
                <a:gd name="connsiteY0" fmla="*/ 0 h 1082367"/>
                <a:gd name="connsiteX1" fmla="*/ 944880 w 944880"/>
                <a:gd name="connsiteY1" fmla="*/ 0 h 1082367"/>
                <a:gd name="connsiteX2" fmla="*/ 944880 w 944880"/>
                <a:gd name="connsiteY2" fmla="*/ 1082367 h 1082367"/>
                <a:gd name="connsiteX3" fmla="*/ 0 w 944880"/>
                <a:gd name="connsiteY3" fmla="*/ 1082367 h 1082367"/>
                <a:gd name="connsiteX4" fmla="*/ 0 w 944880"/>
                <a:gd name="connsiteY4" fmla="*/ 95251 h 1082367"/>
                <a:gd name="connsiteX5" fmla="*/ 346710 w 944880"/>
                <a:gd name="connsiteY5" fmla="*/ 95251 h 10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880" h="1082367">
                  <a:moveTo>
                    <a:pt x="346710" y="0"/>
                  </a:moveTo>
                  <a:lnTo>
                    <a:pt x="944880" y="0"/>
                  </a:lnTo>
                  <a:lnTo>
                    <a:pt x="944880" y="1082367"/>
                  </a:lnTo>
                  <a:lnTo>
                    <a:pt x="0" y="1082367"/>
                  </a:lnTo>
                  <a:lnTo>
                    <a:pt x="0" y="95251"/>
                  </a:lnTo>
                  <a:lnTo>
                    <a:pt x="346710" y="95251"/>
                  </a:lnTo>
                  <a:close/>
                </a:path>
              </a:pathLst>
            </a:custGeom>
          </p:spPr>
        </p:pic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EEA2EC80-1A69-4F5E-877C-3B69E554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Word Embedding</a:t>
            </a:r>
            <a:endParaRPr lang="ko-KR" altLang="en-US" b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F7B378-9731-4D2D-85CA-BF3FE2119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3" t="6739" r="23952" b="88243"/>
          <a:stretch/>
        </p:blipFill>
        <p:spPr bwMode="auto">
          <a:xfrm>
            <a:off x="7713404" y="1096829"/>
            <a:ext cx="845575" cy="34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7B480D4-5BF5-4CAE-8823-61A46F22F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6" t="20502" r="10565" b="74480"/>
          <a:stretch/>
        </p:blipFill>
        <p:spPr bwMode="auto">
          <a:xfrm>
            <a:off x="5860024" y="1652525"/>
            <a:ext cx="4709652" cy="3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313E40B-FC8A-48DF-BCF5-F2011215D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8" t="36129" r="43871" b="58853"/>
          <a:stretch/>
        </p:blipFill>
        <p:spPr bwMode="auto">
          <a:xfrm>
            <a:off x="5397907" y="2208222"/>
            <a:ext cx="1229033" cy="3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A0BE288A-B894-4156-9E4F-78F11EC38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8" t="28727" r="10725"/>
          <a:stretch/>
        </p:blipFill>
        <p:spPr bwMode="auto">
          <a:xfrm>
            <a:off x="6992946" y="2180302"/>
            <a:ext cx="2900517" cy="393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530BB3-A904-4727-9F72-E3DBFEB7FBE2}"/>
              </a:ext>
            </a:extLst>
          </p:cNvPr>
          <p:cNvGrpSpPr/>
          <p:nvPr/>
        </p:nvGrpSpPr>
        <p:grpSpPr>
          <a:xfrm>
            <a:off x="5240592" y="1996655"/>
            <a:ext cx="5555226" cy="1363520"/>
            <a:chOff x="5240592" y="1996655"/>
            <a:chExt cx="5555226" cy="1363520"/>
          </a:xfrm>
        </p:grpSpPr>
        <p:pic>
          <p:nvPicPr>
            <p:cNvPr id="35" name="Picture 12">
              <a:extLst>
                <a:ext uri="{FF2B5EF4-FFF2-40B4-BE49-F238E27FC236}">
                  <a16:creationId xmlns:a16="http://schemas.microsoft.com/office/drawing/2014/main" id="{A819B97E-8BD2-413B-92EC-10FB991BD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07" t="28727" r="8629" b="53979"/>
            <a:stretch/>
          </p:blipFill>
          <p:spPr bwMode="auto">
            <a:xfrm>
              <a:off x="5240592" y="2174130"/>
              <a:ext cx="5555226" cy="1186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B1527A79-6620-4B35-AA0D-730543A25341}"/>
                </a:ext>
              </a:extLst>
            </p:cNvPr>
            <p:cNvCxnSpPr/>
            <p:nvPr/>
          </p:nvCxnSpPr>
          <p:spPr>
            <a:xfrm>
              <a:off x="7201310" y="1996655"/>
              <a:ext cx="0" cy="323758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2B3ECF7-C8A5-46C2-B2F9-9649DCD4BDFE}"/>
                </a:ext>
              </a:extLst>
            </p:cNvPr>
            <p:cNvCxnSpPr/>
            <p:nvPr/>
          </p:nvCxnSpPr>
          <p:spPr>
            <a:xfrm>
              <a:off x="7683910" y="1996655"/>
              <a:ext cx="0" cy="323758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35E383A-1BAE-4960-9BF8-0415BEFCB463}"/>
                </a:ext>
              </a:extLst>
            </p:cNvPr>
            <p:cNvCxnSpPr/>
            <p:nvPr/>
          </p:nvCxnSpPr>
          <p:spPr>
            <a:xfrm>
              <a:off x="8166510" y="1996655"/>
              <a:ext cx="0" cy="323758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DBE2511-E0AA-41E3-9BFB-54D15268A1DB}"/>
                </a:ext>
              </a:extLst>
            </p:cNvPr>
            <p:cNvCxnSpPr/>
            <p:nvPr/>
          </p:nvCxnSpPr>
          <p:spPr>
            <a:xfrm>
              <a:off x="8541160" y="1996655"/>
              <a:ext cx="0" cy="323758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DC89615-17E1-41E9-A882-D209D8633C93}"/>
                </a:ext>
              </a:extLst>
            </p:cNvPr>
            <p:cNvCxnSpPr/>
            <p:nvPr/>
          </p:nvCxnSpPr>
          <p:spPr>
            <a:xfrm>
              <a:off x="9023760" y="1996655"/>
              <a:ext cx="0" cy="323758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D61B454-CB03-49CA-9914-91F8DDECEA87}"/>
                </a:ext>
              </a:extLst>
            </p:cNvPr>
            <p:cNvCxnSpPr/>
            <p:nvPr/>
          </p:nvCxnSpPr>
          <p:spPr>
            <a:xfrm>
              <a:off x="9506360" y="1996655"/>
              <a:ext cx="0" cy="323758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4EFF56F-65E8-4B4B-A487-733CFE074303}"/>
                </a:ext>
              </a:extLst>
            </p:cNvPr>
            <p:cNvCxnSpPr/>
            <p:nvPr/>
          </p:nvCxnSpPr>
          <p:spPr>
            <a:xfrm>
              <a:off x="10046110" y="1996655"/>
              <a:ext cx="0" cy="323758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78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ED40AB-9A75-435D-944F-198174C3F7F7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313143" y="825968"/>
            <a:chExt cx="3734981" cy="499651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3425CE-DE78-4531-968F-6C69DD0F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3143" y="825968"/>
              <a:ext cx="3734981" cy="499651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7A3AFA-276A-4496-9B42-47D9C7B6E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07" t="78338" r="53095"/>
            <a:stretch/>
          </p:blipFill>
          <p:spPr>
            <a:xfrm>
              <a:off x="1122045" y="4740115"/>
              <a:ext cx="944880" cy="1082367"/>
            </a:xfrm>
            <a:custGeom>
              <a:avLst/>
              <a:gdLst>
                <a:gd name="connsiteX0" fmla="*/ 346710 w 944880"/>
                <a:gd name="connsiteY0" fmla="*/ 0 h 1082367"/>
                <a:gd name="connsiteX1" fmla="*/ 944880 w 944880"/>
                <a:gd name="connsiteY1" fmla="*/ 0 h 1082367"/>
                <a:gd name="connsiteX2" fmla="*/ 944880 w 944880"/>
                <a:gd name="connsiteY2" fmla="*/ 1082367 h 1082367"/>
                <a:gd name="connsiteX3" fmla="*/ 0 w 944880"/>
                <a:gd name="connsiteY3" fmla="*/ 1082367 h 1082367"/>
                <a:gd name="connsiteX4" fmla="*/ 0 w 944880"/>
                <a:gd name="connsiteY4" fmla="*/ 95251 h 1082367"/>
                <a:gd name="connsiteX5" fmla="*/ 346710 w 944880"/>
                <a:gd name="connsiteY5" fmla="*/ 95251 h 10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880" h="1082367">
                  <a:moveTo>
                    <a:pt x="346710" y="0"/>
                  </a:moveTo>
                  <a:lnTo>
                    <a:pt x="944880" y="0"/>
                  </a:lnTo>
                  <a:lnTo>
                    <a:pt x="944880" y="1082367"/>
                  </a:lnTo>
                  <a:lnTo>
                    <a:pt x="0" y="1082367"/>
                  </a:lnTo>
                  <a:lnTo>
                    <a:pt x="0" y="95251"/>
                  </a:lnTo>
                  <a:lnTo>
                    <a:pt x="346710" y="95251"/>
                  </a:lnTo>
                  <a:close/>
                </a:path>
              </a:pathLst>
            </a:custGeom>
          </p:spPr>
        </p:pic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EEA2EC80-1A69-4F5E-877C-3B69E554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Word Embedding</a:t>
            </a:r>
            <a:endParaRPr lang="ko-KR" altLang="en-US" b="0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4F8A48F7-8977-45AF-AD8D-BA19E003E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6" t="12726" r="3307" b="34624"/>
          <a:stretch/>
        </p:blipFill>
        <p:spPr bwMode="auto">
          <a:xfrm>
            <a:off x="4533162" y="1805100"/>
            <a:ext cx="7118554" cy="361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6BEE745-79FB-4799-A114-AE12AFBD5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0" t="4731" r="21854" b="89532"/>
          <a:stretch/>
        </p:blipFill>
        <p:spPr bwMode="auto">
          <a:xfrm>
            <a:off x="7060052" y="1099823"/>
            <a:ext cx="2064774" cy="39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387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ED40AB-9A75-435D-944F-198174C3F7F7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313143" y="825968"/>
            <a:chExt cx="3734981" cy="499651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3425CE-DE78-4531-968F-6C69DD0F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3143" y="825968"/>
              <a:ext cx="3734981" cy="499651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7A3AFA-276A-4496-9B42-47D9C7B6E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07" t="78338" r="53095"/>
            <a:stretch/>
          </p:blipFill>
          <p:spPr>
            <a:xfrm>
              <a:off x="1122045" y="4740115"/>
              <a:ext cx="944880" cy="1082367"/>
            </a:xfrm>
            <a:custGeom>
              <a:avLst/>
              <a:gdLst>
                <a:gd name="connsiteX0" fmla="*/ 346710 w 944880"/>
                <a:gd name="connsiteY0" fmla="*/ 0 h 1082367"/>
                <a:gd name="connsiteX1" fmla="*/ 944880 w 944880"/>
                <a:gd name="connsiteY1" fmla="*/ 0 h 1082367"/>
                <a:gd name="connsiteX2" fmla="*/ 944880 w 944880"/>
                <a:gd name="connsiteY2" fmla="*/ 1082367 h 1082367"/>
                <a:gd name="connsiteX3" fmla="*/ 0 w 944880"/>
                <a:gd name="connsiteY3" fmla="*/ 1082367 h 1082367"/>
                <a:gd name="connsiteX4" fmla="*/ 0 w 944880"/>
                <a:gd name="connsiteY4" fmla="*/ 95251 h 1082367"/>
                <a:gd name="connsiteX5" fmla="*/ 346710 w 944880"/>
                <a:gd name="connsiteY5" fmla="*/ 95251 h 10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880" h="1082367">
                  <a:moveTo>
                    <a:pt x="346710" y="0"/>
                  </a:moveTo>
                  <a:lnTo>
                    <a:pt x="944880" y="0"/>
                  </a:lnTo>
                  <a:lnTo>
                    <a:pt x="944880" y="1082367"/>
                  </a:lnTo>
                  <a:lnTo>
                    <a:pt x="0" y="1082367"/>
                  </a:lnTo>
                  <a:lnTo>
                    <a:pt x="0" y="95251"/>
                  </a:lnTo>
                  <a:lnTo>
                    <a:pt x="346710" y="95251"/>
                  </a:lnTo>
                  <a:close/>
                </a:path>
              </a:pathLst>
            </a:custGeom>
          </p:spPr>
        </p:pic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EEA2EC80-1A69-4F5E-877C-3B69E554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Word Embedding</a:t>
            </a:r>
            <a:endParaRPr lang="ko-KR" altLang="en-US" b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6BEE745-79FB-4799-A114-AE12AFBD5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0" t="4731" r="21854" b="89532"/>
          <a:stretch/>
        </p:blipFill>
        <p:spPr bwMode="auto">
          <a:xfrm>
            <a:off x="7060052" y="1099823"/>
            <a:ext cx="2064774" cy="39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0364F97-9995-44F9-AD76-83C35E8EA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9" t="28674" r="20323" b="30896"/>
          <a:stretch/>
        </p:blipFill>
        <p:spPr bwMode="auto">
          <a:xfrm>
            <a:off x="6096000" y="2110294"/>
            <a:ext cx="3932903" cy="277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84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ED40AB-9A75-435D-944F-198174C3F7F7}"/>
              </a:ext>
            </a:extLst>
          </p:cNvPr>
          <p:cNvGrpSpPr/>
          <p:nvPr/>
        </p:nvGrpSpPr>
        <p:grpSpPr>
          <a:xfrm>
            <a:off x="627468" y="968843"/>
            <a:ext cx="3734981" cy="4996514"/>
            <a:chOff x="313143" y="825968"/>
            <a:chExt cx="3734981" cy="499651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3425CE-DE78-4531-968F-6C69DD0F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3143" y="825968"/>
              <a:ext cx="3734981" cy="499651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7A3AFA-276A-4496-9B42-47D9C7B6E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07" t="78338" r="53095"/>
            <a:stretch/>
          </p:blipFill>
          <p:spPr>
            <a:xfrm>
              <a:off x="1122045" y="4740115"/>
              <a:ext cx="944880" cy="1082367"/>
            </a:xfrm>
            <a:custGeom>
              <a:avLst/>
              <a:gdLst>
                <a:gd name="connsiteX0" fmla="*/ 346710 w 944880"/>
                <a:gd name="connsiteY0" fmla="*/ 0 h 1082367"/>
                <a:gd name="connsiteX1" fmla="*/ 944880 w 944880"/>
                <a:gd name="connsiteY1" fmla="*/ 0 h 1082367"/>
                <a:gd name="connsiteX2" fmla="*/ 944880 w 944880"/>
                <a:gd name="connsiteY2" fmla="*/ 1082367 h 1082367"/>
                <a:gd name="connsiteX3" fmla="*/ 0 w 944880"/>
                <a:gd name="connsiteY3" fmla="*/ 1082367 h 1082367"/>
                <a:gd name="connsiteX4" fmla="*/ 0 w 944880"/>
                <a:gd name="connsiteY4" fmla="*/ 95251 h 1082367"/>
                <a:gd name="connsiteX5" fmla="*/ 346710 w 944880"/>
                <a:gd name="connsiteY5" fmla="*/ 95251 h 108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4880" h="1082367">
                  <a:moveTo>
                    <a:pt x="346710" y="0"/>
                  </a:moveTo>
                  <a:lnTo>
                    <a:pt x="944880" y="0"/>
                  </a:lnTo>
                  <a:lnTo>
                    <a:pt x="944880" y="1082367"/>
                  </a:lnTo>
                  <a:lnTo>
                    <a:pt x="0" y="1082367"/>
                  </a:lnTo>
                  <a:lnTo>
                    <a:pt x="0" y="95251"/>
                  </a:lnTo>
                  <a:lnTo>
                    <a:pt x="346710" y="95251"/>
                  </a:lnTo>
                  <a:close/>
                </a:path>
              </a:pathLst>
            </a:custGeom>
          </p:spPr>
        </p:pic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EEA2EC80-1A69-4F5E-877C-3B69E554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4" y="55139"/>
            <a:ext cx="7800975" cy="662782"/>
          </a:xfrm>
        </p:spPr>
        <p:txBody>
          <a:bodyPr/>
          <a:lstStyle/>
          <a:p>
            <a:r>
              <a:rPr lang="en-US" altLang="ko-KR"/>
              <a:t>Word Embedding</a:t>
            </a:r>
            <a:endParaRPr lang="ko-KR" altLang="en-US" b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6BEE745-79FB-4799-A114-AE12AFBD5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0" t="4731" r="21854" b="89532"/>
          <a:stretch/>
        </p:blipFill>
        <p:spPr bwMode="auto">
          <a:xfrm>
            <a:off x="7060052" y="1099823"/>
            <a:ext cx="2064774" cy="39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8C99972-FA6B-4176-B735-9D497FD8A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9" t="26093" r="5146" b="20573"/>
          <a:stretch/>
        </p:blipFill>
        <p:spPr bwMode="auto">
          <a:xfrm>
            <a:off x="6990735" y="1914512"/>
            <a:ext cx="4298294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264363F-8262-4785-B4A4-B0C09CFA9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6" t="26093" r="40724" b="20573"/>
          <a:stretch/>
        </p:blipFill>
        <p:spPr bwMode="auto">
          <a:xfrm>
            <a:off x="4954850" y="1914512"/>
            <a:ext cx="2055559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8195A95-1C06-41E2-9CBC-0C1259862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0" t="25663" r="6773" b="21004"/>
          <a:stretch/>
        </p:blipFill>
        <p:spPr bwMode="auto">
          <a:xfrm>
            <a:off x="7030222" y="1888247"/>
            <a:ext cx="4060722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2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24B80"/>
        </a:solidFill>
        <a:ln>
          <a:noFill/>
          <a:prstDash val="dash"/>
          <a:tailEnd type="triangle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mtClean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3581</TotalTime>
  <Words>664</Words>
  <Application>Microsoft Office PowerPoint</Application>
  <PresentationFormat>와이드스크린</PresentationFormat>
  <Paragraphs>235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D2Coding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Introduction</vt:lpstr>
      <vt:lpstr>Architecture</vt:lpstr>
      <vt:lpstr>Architecture</vt:lpstr>
      <vt:lpstr>Word Embedding</vt:lpstr>
      <vt:lpstr>Word Embedding</vt:lpstr>
      <vt:lpstr>Word Embedding</vt:lpstr>
      <vt:lpstr>Word Embedding</vt:lpstr>
      <vt:lpstr>Positional Encoding</vt:lpstr>
      <vt:lpstr>Positional Encoding</vt:lpstr>
      <vt:lpstr>Positional Encoding</vt:lpstr>
      <vt:lpstr>Positional Encoding</vt:lpstr>
      <vt:lpstr>Positional Encoding</vt:lpstr>
      <vt:lpstr>Positional Encoding</vt:lpstr>
      <vt:lpstr>Positional Encoding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Add &amp; Norm</vt:lpstr>
      <vt:lpstr>Feed Forward</vt:lpstr>
      <vt:lpstr>Architecture</vt:lpstr>
      <vt:lpstr>Decoder - Look-ahead Mask</vt:lpstr>
      <vt:lpstr>Decoder - Encoder-Decoder Attention</vt:lpstr>
      <vt:lpstr>Decoder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193</cp:revision>
  <dcterms:created xsi:type="dcterms:W3CDTF">2019-12-23T00:32:35Z</dcterms:created>
  <dcterms:modified xsi:type="dcterms:W3CDTF">2022-12-04T15:04:10Z</dcterms:modified>
</cp:coreProperties>
</file>